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78" r:id="rId7"/>
  </p:sldMasterIdLst>
  <p:notesMasterIdLst>
    <p:notesMasterId r:id="rId55"/>
  </p:notesMasterIdLst>
  <p:handoutMasterIdLst>
    <p:handoutMasterId r:id="rId56"/>
  </p:handoutMasterIdLst>
  <p:sldIdLst>
    <p:sldId id="462" r:id="rId8"/>
    <p:sldId id="1129" r:id="rId9"/>
    <p:sldId id="1301" r:id="rId10"/>
    <p:sldId id="1302" r:id="rId11"/>
    <p:sldId id="1307" r:id="rId12"/>
    <p:sldId id="1171" r:id="rId13"/>
    <p:sldId id="1280" r:id="rId14"/>
    <p:sldId id="1249" r:id="rId15"/>
    <p:sldId id="1308" r:id="rId16"/>
    <p:sldId id="1281" r:id="rId17"/>
    <p:sldId id="1305" r:id="rId18"/>
    <p:sldId id="1309" r:id="rId19"/>
    <p:sldId id="1275" r:id="rId20"/>
    <p:sldId id="1310" r:id="rId21"/>
    <p:sldId id="1282" r:id="rId22"/>
    <p:sldId id="1250" r:id="rId23"/>
    <p:sldId id="1321" r:id="rId24"/>
    <p:sldId id="1278" r:id="rId25"/>
    <p:sldId id="1312" r:id="rId26"/>
    <p:sldId id="1251" r:id="rId27"/>
    <p:sldId id="1146" r:id="rId28"/>
    <p:sldId id="1313" r:id="rId29"/>
    <p:sldId id="1287" r:id="rId30"/>
    <p:sldId id="1254" r:id="rId31"/>
    <p:sldId id="1314" r:id="rId32"/>
    <p:sldId id="1288" r:id="rId33"/>
    <p:sldId id="1253" r:id="rId34"/>
    <p:sldId id="1315" r:id="rId35"/>
    <p:sldId id="1317" r:id="rId36"/>
    <p:sldId id="1324" r:id="rId37"/>
    <p:sldId id="1150" r:id="rId38"/>
    <p:sldId id="1319" r:id="rId39"/>
    <p:sldId id="1292" r:id="rId40"/>
    <p:sldId id="1284" r:id="rId41"/>
    <p:sldId id="1149" r:id="rId42"/>
    <p:sldId id="1297" r:id="rId43"/>
    <p:sldId id="1320" r:id="rId44"/>
    <p:sldId id="1257" r:id="rId45"/>
    <p:sldId id="1294" r:id="rId46"/>
    <p:sldId id="1163" r:id="rId47"/>
    <p:sldId id="1260" r:id="rId48"/>
    <p:sldId id="1164" r:id="rId49"/>
    <p:sldId id="1273" r:id="rId50"/>
    <p:sldId id="1300" r:id="rId51"/>
    <p:sldId id="1274" r:id="rId52"/>
    <p:sldId id="1196" r:id="rId53"/>
    <p:sldId id="264" r:id="rId54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252"/>
    <a:srgbClr val="FFFFE4"/>
    <a:srgbClr val="AD2A26"/>
    <a:srgbClr val="F9F9F9"/>
    <a:srgbClr val="8A8A8A"/>
    <a:srgbClr val="48504F"/>
    <a:srgbClr val="B60206"/>
    <a:srgbClr val="AD2B26"/>
    <a:srgbClr val="49504F"/>
    <a:srgbClr val="B700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5852" autoAdjust="0"/>
  </p:normalViewPr>
  <p:slideViewPr>
    <p:cSldViewPr snapToGrid="0">
      <p:cViewPr varScale="1">
        <p:scale>
          <a:sx n="124" d="100"/>
          <a:sy n="124" d="100"/>
        </p:scale>
        <p:origin x="104" y="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64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tags" Target="tags/tag1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2022/8/17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2022/8/17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212404" y="260138"/>
            <a:ext cx="79795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3"/>
          <p:cNvSpPr txBox="1"/>
          <p:nvPr/>
        </p:nvSpPr>
        <p:spPr>
          <a:xfrm>
            <a:off x="685965" y="1225291"/>
            <a:ext cx="244533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数组的访问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4173" y="1813053"/>
            <a:ext cx="1712394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数组名称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11637" y="2464050"/>
            <a:ext cx="3855886" cy="12003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取值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12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赋值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100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30" name="组合 5"/>
          <p:cNvGrpSpPr/>
          <p:nvPr/>
        </p:nvGrpSpPr>
        <p:grpSpPr bwMode="auto">
          <a:xfrm>
            <a:off x="5246204" y="2151608"/>
            <a:ext cx="6416144" cy="2271148"/>
            <a:chOff x="6521243" y="1622163"/>
            <a:chExt cx="2398614" cy="3592990"/>
          </a:xfrm>
        </p:grpSpPr>
        <p:sp>
          <p:nvSpPr>
            <p:cNvPr id="31" name="矩形 30"/>
            <p:cNvSpPr/>
            <p:nvPr/>
          </p:nvSpPr>
          <p:spPr bwMode="auto">
            <a:xfrm>
              <a:off x="6521243" y="162216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32" name="TextBox 2"/>
            <p:cNvSpPr txBox="1">
              <a:spLocks noChangeArrowheads="1"/>
            </p:cNvSpPr>
            <p:nvPr/>
          </p:nvSpPr>
          <p:spPr bwMode="auto">
            <a:xfrm>
              <a:off x="7286700" y="4386403"/>
              <a:ext cx="936625" cy="582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内存</a:t>
              </a:r>
            </a:p>
          </p:txBody>
        </p:sp>
      </p:grpSp>
      <p:sp>
        <p:nvSpPr>
          <p:cNvPr id="33" name="TextBox 3"/>
          <p:cNvSpPr txBox="1"/>
          <p:nvPr/>
        </p:nvSpPr>
        <p:spPr>
          <a:xfrm>
            <a:off x="5843164" y="3384756"/>
            <a:ext cx="1443352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cxnSp>
        <p:nvCxnSpPr>
          <p:cNvPr id="34" name="连接符: 肘形 33"/>
          <p:cNvCxnSpPr>
            <a:stCxn id="42" idx="3"/>
          </p:cNvCxnSpPr>
          <p:nvPr/>
        </p:nvCxnSpPr>
        <p:spPr>
          <a:xfrm flipV="1">
            <a:off x="6668964" y="3008644"/>
            <a:ext cx="1785312" cy="18805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5137182" y="1689158"/>
            <a:ext cx="3923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arr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12, 24, 36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458134" y="299408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226486" y="2994080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24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962322" y="299408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36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75154" y="3357971"/>
            <a:ext cx="2095482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0             1            2            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150029" y="2653586"/>
            <a:ext cx="171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length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932938" y="3012034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 err="1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54173" y="4660753"/>
            <a:ext cx="3855886" cy="46166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获取数组的长度（</a:t>
            </a:r>
            <a:r>
              <a:rPr lang="zh-CN" altLang="en-US" sz="120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就是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数组元素的个数）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3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5" name="文本占位符 3"/>
          <p:cNvSpPr txBox="1"/>
          <p:nvPr/>
        </p:nvSpPr>
        <p:spPr>
          <a:xfrm>
            <a:off x="685964" y="4083066"/>
            <a:ext cx="279969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数组的长度属性：</a:t>
            </a:r>
            <a:r>
              <a:rPr kumimoji="1" lang="en-US" altLang="zh-CN" dirty="0">
                <a:latin typeface="Consolas" panose="020B0609020204030204" pitchFamily="49" charset="0"/>
              </a:rPr>
              <a:t>length</a:t>
            </a:r>
          </a:p>
        </p:txBody>
      </p:sp>
      <p:sp>
        <p:nvSpPr>
          <p:cNvPr id="50" name="文本占位符 3"/>
          <p:cNvSpPr txBox="1"/>
          <p:nvPr/>
        </p:nvSpPr>
        <p:spPr>
          <a:xfrm>
            <a:off x="682869" y="5632709"/>
            <a:ext cx="430259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问题：数组的最大索引可以怎么表示？  </a:t>
            </a: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1" name="文本占位符 3"/>
          <p:cNvSpPr txBox="1"/>
          <p:nvPr/>
        </p:nvSpPr>
        <p:spPr>
          <a:xfrm>
            <a:off x="4766537" y="5706114"/>
            <a:ext cx="5054433" cy="3703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latin typeface="Consolas" panose="020B0609020204030204" pitchFamily="49" charset="0"/>
              </a:rPr>
              <a:t>数组名</a:t>
            </a:r>
            <a:r>
              <a:rPr kumimoji="1" lang="en-US" altLang="zh-CN" sz="1600" dirty="0"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length</a:t>
            </a:r>
            <a:r>
              <a:rPr kumimoji="1" lang="en-US" altLang="zh-CN" sz="1600" dirty="0">
                <a:latin typeface="Consolas" panose="020B0609020204030204" pitchFamily="49" charset="0"/>
              </a:rPr>
              <a:t> –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</a:t>
            </a:r>
            <a:r>
              <a:rPr kumimoji="1" lang="en-US" altLang="zh-CN" sz="1600" dirty="0">
                <a:latin typeface="Consolas" panose="020B0609020204030204" pitchFamily="49" charset="0"/>
              </a:rPr>
              <a:t>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en-US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前提：元素个数大于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kumimoji="1" lang="en-US" altLang="zh-CN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33" grpId="0" animBg="1"/>
      <p:bldP spid="35" grpId="0"/>
      <p:bldP spid="36" grpId="0" animBg="1"/>
      <p:bldP spid="37" grpId="0" animBg="1"/>
      <p:bldP spid="38" grpId="0" animBg="1"/>
      <p:bldP spid="40" grpId="0"/>
      <p:bldP spid="41" grpId="0"/>
      <p:bldP spid="42" grpId="0"/>
      <p:bldP spid="44" grpId="0" animBg="1"/>
      <p:bldP spid="45" grpId="0"/>
      <p:bldP spid="50" grpId="0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719043" y="1415897"/>
            <a:ext cx="6137585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如何访问数组的元素？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占位符 3"/>
          <p:cNvSpPr txBox="1"/>
          <p:nvPr/>
        </p:nvSpPr>
        <p:spPr>
          <a:xfrm>
            <a:off x="4719042" y="2990798"/>
            <a:ext cx="6137585" cy="1760091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latin typeface="Consolas" panose="020B0609020204030204" pitchFamily="49" charset="0"/>
              </a:rPr>
              <a:t>2. 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如何访问数组的长度？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5524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数组名称</a:t>
            </a: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.length 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239803" y="2524253"/>
            <a:ext cx="1712394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数组名称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占位符 3"/>
          <p:cNvSpPr txBox="1"/>
          <p:nvPr/>
        </p:nvSpPr>
        <p:spPr>
          <a:xfrm>
            <a:off x="4719042" y="4284344"/>
            <a:ext cx="6137585" cy="1760091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latin typeface="Consolas" panose="020B0609020204030204" pitchFamily="49" charset="0"/>
              </a:rPr>
              <a:t>3. </a:t>
            </a:r>
            <a:r>
              <a:rPr kumimoji="1" lang="zh-CN" altLang="en-US" sz="1600" dirty="0">
                <a:latin typeface="Consolas" panose="020B0609020204030204" pitchFamily="49" charset="0"/>
              </a:rPr>
              <a:t>数组的最大索引怎么获取？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266700" lvl="1">
              <a:lnSpc>
                <a:spcPct val="200000"/>
              </a:lnSpc>
            </a:pPr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5124284" y="5305067"/>
            <a:ext cx="5054433" cy="3703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latin typeface="Consolas" panose="020B0609020204030204" pitchFamily="49" charset="0"/>
              </a:rPr>
              <a:t>数组名</a:t>
            </a:r>
            <a:r>
              <a:rPr kumimoji="1" lang="en-US" altLang="zh-CN" sz="1600" dirty="0">
                <a:latin typeface="Consolas" panose="020B0609020204030204" pitchFamily="49" charset="0"/>
              </a:rPr>
              <a:t>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 length</a:t>
            </a:r>
            <a:r>
              <a:rPr kumimoji="1" lang="en-US" altLang="zh-CN" sz="1600" dirty="0">
                <a:latin typeface="Consolas" panose="020B0609020204030204" pitchFamily="49" charset="0"/>
              </a:rPr>
              <a:t> – </a:t>
            </a:r>
            <a:r>
              <a:rPr lang="en-US" altLang="zh-CN" sz="16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</a:t>
            </a:r>
            <a:r>
              <a:rPr kumimoji="1" lang="en-US" altLang="zh-CN" sz="1600" dirty="0">
                <a:latin typeface="Consolas" panose="020B0609020204030204" pitchFamily="49" charset="0"/>
              </a:rPr>
              <a:t>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en-US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前提：元素个数大于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kumimoji="1" lang="en-US" altLang="zh-CN" sz="16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0970" y="1001959"/>
            <a:ext cx="5424406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5109" y="1413674"/>
            <a:ext cx="4532142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数组的访问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数组的几个注意事项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5109" y="2814120"/>
            <a:ext cx="5072184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动态初始化数组的元素默认值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3"/>
          <p:cNvSpPr txBox="1"/>
          <p:nvPr/>
        </p:nvSpPr>
        <p:spPr>
          <a:xfrm>
            <a:off x="639751" y="1637014"/>
            <a:ext cx="7568334" cy="4458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数组名”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也可以写成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“数据类型 数组名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”。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什么类型的数组存放什么类型的数据，否则报错。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数组一旦定义出来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，程序执行的过程中，长度、类型就固定了。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29850" y="2204891"/>
            <a:ext cx="5311628" cy="144764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...; 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ages[]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...; 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scores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...;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scores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[]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75141" y="4467486"/>
            <a:ext cx="4264366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40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黑马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乘号 4"/>
          <p:cNvSpPr/>
          <p:nvPr/>
        </p:nvSpPr>
        <p:spPr>
          <a:xfrm>
            <a:off x="4999161" y="4251770"/>
            <a:ext cx="706069" cy="739208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94459" y="939377"/>
            <a:ext cx="6127260" cy="572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数组的几个注意事项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0970" y="1001959"/>
            <a:ext cx="5424406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67019" y="1161141"/>
            <a:ext cx="4532142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3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3pPr>
          </a:lstStyle>
          <a:p>
            <a:pPr lvl="2"/>
            <a:r>
              <a:rPr lang="zh-CN" altLang="en-US" sz="1400" dirty="0"/>
              <a:t>数组的访问</a:t>
            </a:r>
            <a:endParaRPr lang="en-US" altLang="zh-CN" sz="1400" dirty="0"/>
          </a:p>
          <a:p>
            <a:pPr lvl="2"/>
            <a:r>
              <a:rPr lang="zh-CN" altLang="en-US" sz="1400" dirty="0"/>
              <a:t>数组的几个注意事项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4619089" y="2621715"/>
            <a:ext cx="5072184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动态初始化数组的元素默认值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3"/>
          <p:cNvSpPr txBox="1"/>
          <p:nvPr/>
        </p:nvSpPr>
        <p:spPr>
          <a:xfrm>
            <a:off x="751663" y="1490444"/>
            <a:ext cx="936144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定义数组的时候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只确定元素的类型和数组的长度，之后再存入具体数据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占位符 3"/>
          <p:cNvSpPr txBox="1"/>
          <p:nvPr/>
        </p:nvSpPr>
        <p:spPr>
          <a:xfrm>
            <a:off x="751664" y="1047406"/>
            <a:ext cx="244533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数组的动态初始化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869174" y="2791805"/>
            <a:ext cx="4082537" cy="7040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</a:t>
            </a:r>
            <a:r>
              <a:rPr lang="zh-CN" altLang="en-US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长度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0335" y="2183202"/>
            <a:ext cx="3828746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数组的动态初始化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5" name="组合 5"/>
          <p:cNvGrpSpPr/>
          <p:nvPr/>
        </p:nvGrpSpPr>
        <p:grpSpPr bwMode="auto">
          <a:xfrm>
            <a:off x="6283569" y="2479950"/>
            <a:ext cx="5286890" cy="2334328"/>
            <a:chOff x="6535074" y="1507103"/>
            <a:chExt cx="2398614" cy="3592990"/>
          </a:xfrm>
        </p:grpSpPr>
        <p:sp>
          <p:nvSpPr>
            <p:cNvPr id="26" name="矩形 25"/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7266069" y="4176107"/>
              <a:ext cx="936625" cy="4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54" name="TextBox 3"/>
          <p:cNvSpPr txBox="1"/>
          <p:nvPr/>
        </p:nvSpPr>
        <p:spPr>
          <a:xfrm>
            <a:off x="6529038" y="3691206"/>
            <a:ext cx="1443352" cy="46166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55" name="连接符: 肘形 54"/>
          <p:cNvCxnSpPr/>
          <p:nvPr/>
        </p:nvCxnSpPr>
        <p:spPr>
          <a:xfrm rot="10800000" flipV="1">
            <a:off x="7041663" y="3314157"/>
            <a:ext cx="1957411" cy="234028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020705" y="3302322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797009" y="3302322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532845" y="3302322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142172" y="3666213"/>
            <a:ext cx="232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0             1            2              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483079" y="2931087"/>
            <a:ext cx="171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length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6503461" y="3320276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 err="1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69174" y="3721178"/>
            <a:ext cx="4082537" cy="102720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lang="zh-CN" altLang="en-US" sz="14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后赋值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]);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10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34031" y="1779867"/>
            <a:ext cx="3226942" cy="463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en-US" altLang="zh-CN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8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920455" y="1282127"/>
            <a:ext cx="5279724" cy="1760091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1600" dirty="0">
                <a:latin typeface="Consolas" panose="020B0609020204030204" pitchFamily="49" charset="0"/>
              </a:rPr>
              <a:t>1</a:t>
            </a:r>
            <a:r>
              <a:rPr kumimoji="1" lang="zh-CN" altLang="en-US" sz="1600" dirty="0">
                <a:latin typeface="Consolas" panose="020B0609020204030204" pitchFamily="49" charset="0"/>
              </a:rPr>
              <a:t>、动态初始化的写法是什么样的？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5305616" y="2228746"/>
            <a:ext cx="4161910" cy="7040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</a:t>
            </a:r>
            <a:r>
              <a:rPr kumimoji="0" lang="zh-CN" altLang="en-US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长度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20455" y="3341663"/>
            <a:ext cx="50139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0" dirty="0">
                <a:solidFill>
                  <a:schemeClr val="tx1"/>
                </a:solidFill>
              </a:rPr>
              <a:t>2</a:t>
            </a:r>
            <a:r>
              <a:rPr kumimoji="1" lang="zh-CN" altLang="en-US" sz="1600" dirty="0"/>
              <a:t>、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两种数组定义时的特点和场景</a:t>
            </a:r>
            <a:r>
              <a:rPr kumimoji="1" lang="zh-CN" altLang="en-US" sz="1600" dirty="0"/>
              <a:t>有什么区别</a:t>
            </a:r>
            <a:endParaRPr kumimoji="1" lang="en-US" altLang="zh-CN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4650032" y="3751739"/>
            <a:ext cx="6126480" cy="1085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当前已经知道存入的元素值，用静态初始化。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当前还不清楚要存入哪些数据，用动态初始化。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0970" y="1001959"/>
            <a:ext cx="5424406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5109" y="1164593"/>
            <a:ext cx="4532142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3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  <a:defRPr kumimoji="1"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3pPr>
          </a:lstStyle>
          <a:p>
            <a:pPr lvl="2"/>
            <a:r>
              <a:rPr lang="zh-CN" altLang="en-US" sz="1400" dirty="0"/>
              <a:t>数组的访问</a:t>
            </a:r>
            <a:endParaRPr lang="en-US" altLang="zh-CN" sz="1400" dirty="0"/>
          </a:p>
          <a:p>
            <a:pPr lvl="2"/>
            <a:r>
              <a:rPr lang="zh-CN" altLang="en-US" sz="1400" dirty="0"/>
              <a:t>数组的几个注意事项</a:t>
            </a:r>
            <a:endParaRPr lang="en-US" altLang="zh-CN" sz="1400" dirty="0"/>
          </a:p>
        </p:txBody>
      </p:sp>
      <p:sp>
        <p:nvSpPr>
          <p:cNvPr id="5" name="文本框 4"/>
          <p:cNvSpPr txBox="1"/>
          <p:nvPr/>
        </p:nvSpPr>
        <p:spPr>
          <a:xfrm>
            <a:off x="4525109" y="2640130"/>
            <a:ext cx="5072184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动态初始化数组的元素默认值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" name="表格 63"/>
          <p:cNvGraphicFramePr>
            <a:graphicFrameLocks noGrp="1"/>
          </p:cNvGraphicFramePr>
          <p:nvPr/>
        </p:nvGraphicFramePr>
        <p:xfrm>
          <a:off x="729931" y="1469580"/>
          <a:ext cx="4615466" cy="2135569"/>
        </p:xfrm>
        <a:graphic>
          <a:graphicData uri="http://schemas.openxmlformats.org/drawingml/2006/table">
            <a:tbl>
              <a:tblPr/>
              <a:tblGrid>
                <a:gridCol w="11514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6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1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明细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默认值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601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基本类型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6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6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6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引用类型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类、接口、数组、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String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kumimoji="0" lang="zh-CN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" name="文本框 64"/>
          <p:cNvSpPr txBox="1"/>
          <p:nvPr/>
        </p:nvSpPr>
        <p:spPr>
          <a:xfrm>
            <a:off x="634365" y="1002030"/>
            <a:ext cx="227330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b="1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元素默认值规则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文本占位符 3"/>
          <p:cNvSpPr txBox="1"/>
          <p:nvPr/>
        </p:nvSpPr>
        <p:spPr>
          <a:xfrm>
            <a:off x="637016" y="3954568"/>
            <a:ext cx="505258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两种初始化的的使用场景总结、注意事项说明：</a:t>
            </a:r>
          </a:p>
        </p:txBody>
      </p:sp>
      <p:sp>
        <p:nvSpPr>
          <p:cNvPr id="67" name="TextBox 3"/>
          <p:cNvSpPr txBox="1"/>
          <p:nvPr/>
        </p:nvSpPr>
        <p:spPr>
          <a:xfrm>
            <a:off x="634433" y="4363588"/>
            <a:ext cx="10066153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动态初始化：只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指定数组</a:t>
            </a: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长度，后期赋值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，适合开始知道数据的数量，但是不确定具体元素值的业务场景。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静态初始化：开始就存入</a:t>
            </a: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元素值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，适合一开始就能确定元素值的业务场景。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两种格式的写法是独立的，不可以混用。</a:t>
            </a:r>
            <a:endParaRPr lang="zh-CN" altLang="en-US" sz="1600" dirty="0"/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69174" y="6000920"/>
            <a:ext cx="4082537" cy="38087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kumimoji="0" lang="en-US" altLang="zh-CN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]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30</a:t>
            </a:r>
            <a:r>
              <a:rPr lang="zh-CN" altLang="en-US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40,50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乘号 6"/>
          <p:cNvSpPr/>
          <p:nvPr/>
        </p:nvSpPr>
        <p:spPr>
          <a:xfrm>
            <a:off x="4745973" y="5784119"/>
            <a:ext cx="785144" cy="789893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5082285" y="2553435"/>
            <a:ext cx="6828361" cy="132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类型数组元素的默认值都是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类型数组元素的默认值都是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0.0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类型数组元素的默认值是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类型数组元素的默认值是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</a:p>
        </p:txBody>
      </p:sp>
      <p:sp>
        <p:nvSpPr>
          <p:cNvPr id="13" name="文本占位符 3"/>
          <p:cNvSpPr txBox="1"/>
          <p:nvPr/>
        </p:nvSpPr>
        <p:spPr>
          <a:xfrm>
            <a:off x="4664335" y="2116542"/>
            <a:ext cx="469516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b="0" dirty="0">
                <a:solidFill>
                  <a:schemeClr val="tx1"/>
                </a:solidFill>
              </a:rPr>
              <a:t>1. 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动态初始化数组后元素的默认值是什么样的？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787080" y="1592421"/>
            <a:ext cx="853559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数组就是用来存储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一批同种类型数据的容器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占位符 3"/>
          <p:cNvSpPr txBox="1"/>
          <p:nvPr/>
        </p:nvSpPr>
        <p:spPr>
          <a:xfrm>
            <a:off x="787080" y="1008646"/>
            <a:ext cx="159061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数组是什么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866591" y="2967670"/>
            <a:ext cx="5947675" cy="247593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80,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90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80,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60,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牛二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西门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en-US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全蛋</a:t>
            </a:r>
            <a:endParaRPr lang="en-US" altLang="zh-CN" sz="1600" dirty="0">
              <a:solidFill>
                <a:srgbClr val="1750EB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names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牛二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西门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全蛋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787080" y="2295487"/>
            <a:ext cx="1590618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例子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7923" y="993745"/>
            <a:ext cx="4800599" cy="4211942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26378" y="1157971"/>
            <a:ext cx="218730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数组遍历介绍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726378" y="1656881"/>
            <a:ext cx="3964494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遍历：就是一个一个数据的访问。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为什么要遍历？</a:t>
            </a:r>
          </a:p>
        </p:txBody>
      </p:sp>
      <p:sp>
        <p:nvSpPr>
          <p:cNvPr id="42" name="TextBox 3"/>
          <p:cNvSpPr txBox="1"/>
          <p:nvPr/>
        </p:nvSpPr>
        <p:spPr>
          <a:xfrm>
            <a:off x="855991" y="2951073"/>
            <a:ext cx="4215510" cy="135037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20500" y="3060154"/>
            <a:ext cx="4112993" cy="8221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lang="en-US" altLang="zh-CN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lang="en-US" altLang="zh-CN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21</a:t>
            </a:r>
            <a:r>
              <a:rPr lang="en-US" altLang="zh-CN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endParaRPr lang="zh-CN" altLang="en-US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8146344" y="3060154"/>
            <a:ext cx="0" cy="822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9229922" y="3060154"/>
            <a:ext cx="0" cy="822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10204443" y="3060154"/>
            <a:ext cx="0" cy="8221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52368" y="3899052"/>
            <a:ext cx="41679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  0          1          2         3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5492991" y="2297713"/>
            <a:ext cx="4108210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一个一个的访问数组中的数据。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5075040" y="1860820"/>
            <a:ext cx="469516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b="0" dirty="0">
                <a:solidFill>
                  <a:schemeClr val="tx1"/>
                </a:solidFill>
              </a:rPr>
              <a:t>1. 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什么是数组的遍历？</a:t>
            </a:r>
          </a:p>
        </p:txBody>
      </p:sp>
      <p:sp>
        <p:nvSpPr>
          <p:cNvPr id="4" name="文本占位符 3"/>
          <p:cNvSpPr txBox="1"/>
          <p:nvPr/>
        </p:nvSpPr>
        <p:spPr>
          <a:xfrm>
            <a:off x="5075040" y="2942101"/>
            <a:ext cx="469516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b="0" dirty="0">
                <a:solidFill>
                  <a:schemeClr val="tx1"/>
                </a:solidFill>
              </a:rPr>
              <a:t>2. 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如何遍历数组？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5554695" y="3523782"/>
            <a:ext cx="4215510" cy="135037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21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lang="en-US" altLang="zh-CN" sz="140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25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ages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49965" y="179754"/>
            <a:ext cx="5269358" cy="631943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数组元素求和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猜数字游戏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随机排名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95450" y="1092360"/>
            <a:ext cx="2282765" cy="517190"/>
          </a:xfrm>
        </p:spPr>
        <p:txBody>
          <a:bodyPr/>
          <a:lstStyle/>
          <a:p>
            <a:r>
              <a:rPr lang="zh-CN" altLang="en-US" dirty="0"/>
              <a:t>数组遍历</a:t>
            </a:r>
            <a:r>
              <a:rPr lang="en-US" altLang="zh-CN" dirty="0"/>
              <a:t>-</a:t>
            </a:r>
            <a:r>
              <a:rPr lang="zh-CN" altLang="en-US" dirty="0"/>
              <a:t>求和</a:t>
            </a:r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812100"/>
            <a:ext cx="9214230" cy="517191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需求：某部门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名员工的销售额分别是：</a:t>
            </a:r>
            <a:r>
              <a:rPr lang="en-US" altLang="zh-CN" dirty="0">
                <a:latin typeface="Consolas" panose="020B0609020204030204" pitchFamily="49" charset="0"/>
              </a:rPr>
              <a:t>16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26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36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6</a:t>
            </a:r>
            <a:r>
              <a:rPr lang="zh-CN" altLang="en-US" dirty="0">
                <a:latin typeface="Consolas" panose="020B0609020204030204" pitchFamily="49" charset="0"/>
              </a:rPr>
              <a:t>、</a:t>
            </a:r>
            <a:r>
              <a:rPr lang="en-US" altLang="zh-CN" dirty="0">
                <a:latin typeface="Consolas" panose="020B0609020204030204" pitchFamily="49" charset="0"/>
              </a:rPr>
              <a:t>100</a:t>
            </a:r>
            <a:r>
              <a:rPr lang="zh-CN" altLang="en-US" dirty="0">
                <a:latin typeface="Consolas" panose="020B0609020204030204" pitchFamily="49" charset="0"/>
              </a:rPr>
              <a:t>，请计算出他们部门的总销售额。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2195450" y="2458871"/>
            <a:ext cx="921423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>
                <a:latin typeface="Consolas" panose="020B0609020204030204" pitchFamily="49" charset="0"/>
              </a:rPr>
              <a:t>把这</a:t>
            </a:r>
            <a:r>
              <a:rPr lang="en-US" altLang="zh-CN" dirty="0">
                <a:latin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</a:rPr>
              <a:t>个数据拿到程序中去</a:t>
            </a:r>
            <a:r>
              <a:rPr lang="en-US" altLang="zh-CN" dirty="0">
                <a:latin typeface="Consolas" panose="020B0609020204030204" pitchFamily="49" charset="0"/>
              </a:rPr>
              <a:t> ---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&gt; </a:t>
            </a:r>
            <a:r>
              <a:rPr lang="zh-CN" altLang="en-US" dirty="0">
                <a:latin typeface="Consolas" panose="020B0609020204030204" pitchFamily="49" charset="0"/>
              </a:rPr>
              <a:t>使用数组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>
                <a:latin typeface="Consolas" panose="020B0609020204030204" pitchFamily="49" charset="0"/>
              </a:rPr>
              <a:t>遍历数组中的每个数据，然后在外面定义求和变量把他们累加起来。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500923" y="3474163"/>
            <a:ext cx="3681046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500923" y="4448069"/>
            <a:ext cx="4173415" cy="144764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0;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i = 0 1 2 3 4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 +=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/>
          <p:nvPr/>
        </p:nvSpPr>
        <p:spPr>
          <a:xfrm>
            <a:off x="4970966" y="2060454"/>
            <a:ext cx="6828361" cy="150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使用数组存储批量数据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遍历数组中的每个数据，然后定义变量把他们累加起来。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4553016" y="1623561"/>
            <a:ext cx="469516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b="0" dirty="0">
                <a:solidFill>
                  <a:schemeClr val="tx1"/>
                </a:solidFill>
              </a:rPr>
              <a:t>1. </a:t>
            </a:r>
            <a:r>
              <a:rPr kumimoji="1" lang="zh-CN" altLang="en-US" sz="1600" b="0" dirty="0">
                <a:solidFill>
                  <a:schemeClr val="tx1"/>
                </a:solidFill>
              </a:rPr>
              <a:t>如何实现批量数据的求和</a:t>
            </a:r>
            <a:r>
              <a:rPr kumimoji="1" lang="en-US" altLang="zh-CN" sz="1600" b="0" dirty="0">
                <a:solidFill>
                  <a:schemeClr val="tx1"/>
                </a:solidFill>
              </a:rPr>
              <a:t>?</a:t>
            </a:r>
            <a:endParaRPr kumimoji="1" lang="zh-CN" altLang="en-US" sz="1600" b="0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 txBox="1"/>
          <p:nvPr/>
        </p:nvSpPr>
        <p:spPr>
          <a:xfrm>
            <a:off x="4553016" y="2704842"/>
            <a:ext cx="469516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0" dirty="0">
              <a:solidFill>
                <a:schemeClr val="tx1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179696" y="2797519"/>
            <a:ext cx="3681046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179696" y="3657454"/>
            <a:ext cx="4173415" cy="144764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0;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i = 0 1 2 3 4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 +=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money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49965" y="179754"/>
            <a:ext cx="4526895" cy="6319434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数组元素求和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猜数字游戏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随机排名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杨紫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535" y="1767840"/>
            <a:ext cx="1255395" cy="154114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数组元素求最大值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54978" y="1772610"/>
            <a:ext cx="1116821" cy="15123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61125" y="1753000"/>
            <a:ext cx="1236978" cy="15153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12497" y="1743381"/>
            <a:ext cx="1236980" cy="14945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6303" y="1749993"/>
            <a:ext cx="1236980" cy="14794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664907" y="1774486"/>
            <a:ext cx="1116821" cy="151232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771799" y="1764099"/>
            <a:ext cx="1236978" cy="151530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514757" y="1774486"/>
            <a:ext cx="1236980" cy="149452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737" y="1774486"/>
            <a:ext cx="1236980" cy="1479416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08215" y="3309157"/>
            <a:ext cx="109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14861" y="3299828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72464" y="3290499"/>
            <a:ext cx="1109264" cy="3031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79111" y="3298025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15344" y="3293507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57008" y="3290500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495667" y="3293507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729283" y="3293507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021711" y="3314153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10167" y="3293507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53512" y="3298790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9500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58102" y="3312164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梯形 1"/>
          <p:cNvSpPr/>
          <p:nvPr/>
        </p:nvSpPr>
        <p:spPr>
          <a:xfrm>
            <a:off x="3444393" y="6313502"/>
            <a:ext cx="3563815" cy="388852"/>
          </a:xfrm>
          <a:prstGeom prst="trapezoid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bab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257165" y="1759585"/>
            <a:ext cx="1263015" cy="1525270"/>
          </a:xfrm>
          <a:prstGeom prst="rect">
            <a:avLst/>
          </a:prstGeom>
        </p:spPr>
      </p:pic>
      <p:pic>
        <p:nvPicPr>
          <p:cNvPr id="6" name="图片 5" descr="杨紫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20" y="1753235"/>
            <a:ext cx="1255395" cy="1541145"/>
          </a:xfrm>
          <a:prstGeom prst="rect">
            <a:avLst/>
          </a:prstGeom>
        </p:spPr>
      </p:pic>
      <p:pic>
        <p:nvPicPr>
          <p:cNvPr id="32" name="图片 31" descr="baby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243195" y="1743075"/>
            <a:ext cx="1263015" cy="1525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21107 0.426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47" y="21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0.10326 0.4185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56" y="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468747 -0.0302778 L 0.0181771 0.415833 " pathEditMode="relative" rAng="0" ptsTypes="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" y="2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744792 0.431389 " pathEditMode="relative" ptsTypes="">
                                      <p:cBhvr>
                                        <p:cTn id="2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59259E-6 L -0.10326 0.3254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-0.15599 0.3449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1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数组元素求最大值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690729" y="1855495"/>
            <a:ext cx="109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97375" y="1846166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654978" y="1836837"/>
            <a:ext cx="1109264" cy="30318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761625" y="1844363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997858" y="1839845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239522" y="1836838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478181" y="1839845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711797" y="1839845"/>
            <a:ext cx="1236978" cy="29565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004225" y="1860491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292681" y="1839845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36026" y="1845128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9500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740616" y="1858502"/>
            <a:ext cx="12045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颜值：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-5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1568550" y="2383410"/>
            <a:ext cx="9054899" cy="2342097"/>
          </a:xfrm>
        </p:spPr>
        <p:txBody>
          <a:bodyPr/>
          <a:lstStyle/>
          <a:p>
            <a:r>
              <a:rPr lang="zh-CN" altLang="en-US" b="1" dirty="0"/>
              <a:t>分析：</a:t>
            </a:r>
            <a:endParaRPr lang="en-US" altLang="zh-CN" b="1" dirty="0"/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把颜值数据拿到程序中去，用数组装起来。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定义一个变量用于记录最大值</a:t>
            </a:r>
            <a:r>
              <a:rPr lang="zh-CN" altLang="en-US" dirty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，这个变量建议默认存储第一个元素值作为参照。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遍历数组的元素，如果该元素大于变量存储的元素，则替换变量存储的值为该元素。</a:t>
            </a:r>
            <a:endParaRPr lang="en-US" altLang="zh-CN" dirty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循环结束后输出最大值变量即可。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endParaRPr lang="en-US" altLang="zh-CN" dirty="0">
              <a:solidFill>
                <a:srgbClr val="AD2B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872722" y="3312557"/>
            <a:ext cx="4929843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faceScores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9000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20000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9500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-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72722" y="4137860"/>
            <a:ext cx="2217904" cy="27699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max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faceScores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];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872722" y="4899741"/>
            <a:ext cx="4603778" cy="12003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faceScores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faceScores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 &gt; max)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替换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max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faceScores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[i];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34393" y="1033670"/>
            <a:ext cx="5686968" cy="2268772"/>
          </a:xfrm>
        </p:spPr>
        <p:txBody>
          <a:bodyPr/>
          <a:lstStyle/>
          <a:p>
            <a:r>
              <a:rPr lang="zh-CN" altLang="en-US" dirty="0"/>
              <a:t>数组元素求最大值如何实现的？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221373" y="2672298"/>
            <a:ext cx="611256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数据拿到程序中去，用数组装起来。</a:t>
            </a: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定义一个变量用于记录最大值</a:t>
            </a:r>
            <a:r>
              <a:rPr lang="zh-CN" altLang="en-US" sz="12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，这个变量建议默认存储第一个元素值作为参照。</a:t>
            </a:r>
            <a:endParaRPr lang="en-US" altLang="zh-CN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遍历数组的元素，如果该元素大于变量存储的元素，则替换变量存储的值为该元素。</a:t>
            </a:r>
            <a:endParaRPr lang="en-US" altLang="zh-CN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zh-CN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2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循环结束后输出最大值变量即可。</a:t>
            </a:r>
            <a:endParaRPr lang="en-US" altLang="zh-CN" sz="12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2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785135" y="1125416"/>
            <a:ext cx="8535596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假如用字符串变量存储这些名字，然后完成随机点名功能，怎么实现？存在有什么问题？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915139" y="1811776"/>
            <a:ext cx="2977661" cy="22759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吴云鹏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name2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李伟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name3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特少镭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...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98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贾春亮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99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李景琦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 name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章宏博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96000" y="1811776"/>
            <a:ext cx="522473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24576" y="1695399"/>
            <a:ext cx="3178534" cy="896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代码繁琐：大量变量的定义。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业务功能实现麻烦。</a:t>
            </a:r>
            <a:endParaRPr lang="zh-CN" altLang="en-US" sz="14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27" y="1562755"/>
            <a:ext cx="2057701" cy="20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/>
          <p:cNvSpPr txBox="1"/>
          <p:nvPr/>
        </p:nvSpPr>
        <p:spPr>
          <a:xfrm>
            <a:off x="2843576" y="4432175"/>
            <a:ext cx="149502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使用数组完成：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Rectangle 2"/>
          <p:cNvSpPr>
            <a:spLocks noChangeArrowheads="1"/>
          </p:cNvSpPr>
          <p:nvPr/>
        </p:nvSpPr>
        <p:spPr bwMode="auto">
          <a:xfrm>
            <a:off x="2915285" y="5024755"/>
            <a:ext cx="5836920" cy="27559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names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吴云鹏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en-US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,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 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李伟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特少镭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",… 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贾春亮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李景琦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lang="en-US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 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章宏博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927" y="4519238"/>
            <a:ext cx="1904044" cy="19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文本框 43"/>
          <p:cNvSpPr txBox="1"/>
          <p:nvPr/>
        </p:nvSpPr>
        <p:spPr>
          <a:xfrm>
            <a:off x="2785135" y="5714736"/>
            <a:ext cx="445055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结论：数组适合做一批同种类型数据的存储。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558844-B2A4-62E3-9727-A856C3061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65" y="935750"/>
            <a:ext cx="2381250" cy="557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6" grpId="0" animBg="1"/>
      <p:bldP spid="27" grpId="0"/>
      <p:bldP spid="31" grpId="0"/>
      <p:bldP spid="41" grpId="0"/>
      <p:bldP spid="42" grpId="0" bldLvl="0" animBg="1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43960" y="402956"/>
            <a:ext cx="4879648" cy="56852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数组元素求和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猜数字游戏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随机排名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猜数字游戏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273604" y="1680193"/>
            <a:ext cx="9644858" cy="4957089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需求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Consolas" panose="020B0609020204030204" pitchFamily="49" charset="0"/>
              </a:rPr>
              <a:t>开发一个幸运小游戏，游戏规则如下：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dirty="0">
                <a:latin typeface="Consolas" panose="020B0609020204030204" pitchFamily="49" charset="0"/>
              </a:rPr>
              <a:t>游戏后台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随机生成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1-20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之间的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个数（</a:t>
            </a:r>
            <a:r>
              <a:rPr lang="zh-CN" altLang="en-US" dirty="0">
                <a:latin typeface="Consolas" panose="020B0609020204030204" pitchFamily="49" charset="0"/>
              </a:rPr>
              <a:t>无所谓是否重复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），然后</a:t>
            </a:r>
            <a:r>
              <a:rPr lang="zh-CN" altLang="en-US" dirty="0">
                <a:latin typeface="Consolas" panose="020B0609020204030204" pitchFamily="49" charset="0"/>
              </a:rPr>
              <a:t>让大家来猜数字：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未猜中提示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：“未命中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并继续猜测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猜中提示：“运气不错，猜中了”，并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输出该数据第一次出现的索引位置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，最后把数组中的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个数据都输出看一下， 然后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结束本游戏。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/>
              <a:t>分析</a:t>
            </a:r>
            <a:endParaRPr lang="en-US" altLang="zh-CN" sz="1800" b="1" dirty="0"/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>
                <a:latin typeface="Consolas" panose="020B0609020204030204" pitchFamily="49" charset="0"/>
              </a:rPr>
              <a:t>随机生成</a:t>
            </a:r>
            <a:r>
              <a:rPr lang="en-US" altLang="zh-CN" dirty="0">
                <a:latin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</a:rPr>
              <a:t>个</a:t>
            </a:r>
            <a:r>
              <a:rPr lang="en-US" altLang="zh-CN" dirty="0">
                <a:latin typeface="Consolas" panose="020B0609020204030204" pitchFamily="49" charset="0"/>
              </a:rPr>
              <a:t>1-20</a:t>
            </a:r>
            <a:r>
              <a:rPr lang="zh-CN" altLang="en-US" dirty="0">
                <a:latin typeface="Consolas" panose="020B0609020204030204" pitchFamily="49" charset="0"/>
              </a:rPr>
              <a:t>之间的数据存储起来 </a:t>
            </a:r>
            <a:r>
              <a:rPr lang="en-US" altLang="zh-CN" dirty="0">
                <a:latin typeface="Consolas" panose="020B0609020204030204" pitchFamily="49" charset="0"/>
              </a:rPr>
              <a:t>-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--&gt; </a:t>
            </a:r>
            <a:r>
              <a:rPr lang="zh-CN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使用数组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定义一个死循环，输入数据猜测，遍历数组，判断数据是否在数组中，</a:t>
            </a:r>
            <a:r>
              <a:rPr lang="zh-CN" altLang="en-US" sz="1600" dirty="0">
                <a:latin typeface="Consolas" panose="020B0609020204030204" pitchFamily="49" charset="0"/>
              </a:rPr>
              <a:t>如果在，进行对应提示并结束死循环；如果没有猜中，提示继续猜测直到猜中为止。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34393" y="1033670"/>
            <a:ext cx="5686968" cy="2268772"/>
          </a:xfrm>
        </p:spPr>
        <p:txBody>
          <a:bodyPr/>
          <a:lstStyle/>
          <a:p>
            <a:r>
              <a:rPr lang="zh-CN" altLang="en-US" dirty="0"/>
              <a:t>猜数字游戏的实现步骤？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221374" y="2453789"/>
            <a:ext cx="6134380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动态初始化数组，存入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个随机的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1-20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之间的数据。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定义一个死循环，不断的猜数据。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遍历数组，判断数据是否在数组中，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如果在，进行对应提示并结束死循环；如果没有猜中，提示继续。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65596" y="148492"/>
            <a:ext cx="5019266" cy="631943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数组元素求和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猜数字游戏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随机排名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随机排名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724114"/>
            <a:ext cx="9214230" cy="4285916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某公司开发部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名开发人员，要进行项目进展汇报演讲，现在采取随机排名</a:t>
            </a:r>
            <a:r>
              <a:rPr lang="zh-CN" altLang="en-US" dirty="0">
                <a:latin typeface="Consolas" panose="020B0609020204030204" pitchFamily="49" charset="0"/>
              </a:rPr>
              <a:t>后进行汇报。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请先依次录入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名员工的工号，然后展示出一组随机的排名顺序。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800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</a:t>
            </a:r>
            <a:endParaRPr lang="en-US" altLang="zh-CN" sz="1800" b="1" dirty="0">
              <a:latin typeface="Consolas" panose="020B0609020204030204" pitchFamily="49" charset="0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>
                <a:latin typeface="Consolas" panose="020B0609020204030204" pitchFamily="49" charset="0"/>
              </a:rPr>
              <a:t>在程序中录入</a:t>
            </a:r>
            <a:r>
              <a:rPr lang="en-US" altLang="zh-CN" dirty="0">
                <a:latin typeface="Consolas" panose="020B0609020204030204" pitchFamily="49" charset="0"/>
              </a:rPr>
              <a:t>5</a:t>
            </a:r>
            <a:r>
              <a:rPr lang="zh-CN" altLang="en-US" dirty="0">
                <a:latin typeface="Consolas" panose="020B0609020204030204" pitchFamily="49" charset="0"/>
              </a:rPr>
              <a:t>名员工的工号存储起来 </a:t>
            </a:r>
            <a:r>
              <a:rPr lang="en-US" altLang="zh-CN" dirty="0">
                <a:latin typeface="Consolas" panose="020B0609020204030204" pitchFamily="49" charset="0"/>
                <a:sym typeface="Wingdings" panose="05000000000000000000" pitchFamily="2" charset="2"/>
              </a:rPr>
              <a:t>---&gt; </a:t>
            </a:r>
            <a:r>
              <a:rPr lang="zh-CN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使用数组。</a:t>
            </a:r>
            <a:endParaRPr lang="en-US" altLang="zh-CN" dirty="0"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dirty="0">
                <a:latin typeface="Consolas" panose="020B0609020204030204" pitchFamily="49" charset="0"/>
                <a:sym typeface="Wingdings" panose="05000000000000000000" pitchFamily="2" charset="2"/>
              </a:rPr>
              <a:t>依次遍历数组中的每个元素，随机一个索引数据，让当前元素与该索引位置处的元素进行交换。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0120" y="3118485"/>
            <a:ext cx="3262630" cy="3987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22   33   35   13   88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2570" y="3118485"/>
            <a:ext cx="3162935" cy="3987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13   35   88   33   22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529277" y="3318395"/>
            <a:ext cx="106289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360" y="2501402"/>
            <a:ext cx="1428481" cy="1717683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元素交换的原理图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450" y="2501404"/>
            <a:ext cx="1428481" cy="1717683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149" y="2501403"/>
            <a:ext cx="1428481" cy="1717683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2517742" y="2967335"/>
            <a:ext cx="91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22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04441" y="2967335"/>
            <a:ext cx="91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35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17775" y="4847590"/>
            <a:ext cx="3790315" cy="3987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22    33    35    13     88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04441" y="2967335"/>
            <a:ext cx="91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35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35641" y="2949193"/>
            <a:ext cx="91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35</a:t>
            </a:r>
            <a:endParaRPr lang="zh-CN" altLang="en-US" sz="2400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517742" y="2967335"/>
            <a:ext cx="91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22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7013" y="425386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临时变量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7 -0.02453 L 0.00247 -0.0243 C 0.00599 -0.04583 0.00273 -0.03009 0.00677 -0.04398 C 0.00859 -0.04976 0.00924 -0.05717 0.01185 -0.06203 C 0.01289 -0.06365 0.01393 -0.06527 0.01484 -0.06713 C 0.01536 -0.06828 0.01562 -0.07014 0.01627 -0.07106 C 0.01732 -0.07268 0.01875 -0.07361 0.01992 -0.075 C 0.03086 -0.08726 0.01601 -0.07176 0.03151 -0.08657 C 0.03229 -0.08726 0.03294 -0.08865 0.03372 -0.08912 C 0.03515 -0.09027 0.03659 -0.09074 0.03815 -0.09166 C 0.03997 -0.09305 0.04192 -0.09467 0.04388 -0.0956 C 0.04518 -0.09629 0.05091 -0.09791 0.05195 -0.09814 C 0.0582 -0.10277 0.05286 -0.0993 0.05989 -0.10208 C 0.06185 -0.10277 0.0638 -0.10393 0.06575 -0.10463 C 0.07018 -0.10625 0.07617 -0.10671 0.08034 -0.10717 C 0.08984 -0.10694 0.09922 -0.10694 0.10872 -0.10601 C 0.1112 -0.10578 0.11354 -0.10439 0.11601 -0.10347 C 0.14114 -0.09305 0.11992 -0.10231 0.13125 -0.0956 C 0.13229 -0.09514 0.13333 -0.09514 0.13424 -0.09444 C 0.14336 -0.0875 0.13724 -0.09166 0.14219 -0.08657 C 0.14323 -0.08564 0.14427 -0.08495 0.14518 -0.08402 C 0.14622 -0.08287 0.147 -0.08148 0.14804 -0.08009 C 0.1487 -0.07916 0.14948 -0.07847 0.15026 -0.07754 C 0.15312 -0.06967 0.15 -0.07708 0.1539 -0.07106 L 0.16041 -0.05949 C 0.1612 -0.0581 0.16198 -0.05694 0.16263 -0.05555 C 0.16354 -0.05301 0.16471 -0.05046 0.16549 -0.04768 C 0.16601 -0.04606 0.16627 -0.04421 0.16692 -0.04259 C 0.1681 -0.04027 0.17057 -0.03611 0.17057 -0.03588 C 0.17187 -0.03171 0.17278 -0.02708 0.17422 -0.02314 C 0.17474 -0.02199 0.17539 -0.0206 0.17578 -0.01921 C 0.17604 -0.01805 0.17604 -0.01666 0.17643 -0.01551 C 0.17708 -0.01342 0.17838 -0.01226 0.17864 -0.01018 C 0.17916 -0.00694 0.17864 -0.00324 0.17864 0.00024 " pathEditMode="relative" rAng="0" ptsTypes="AAAAAAAAAAAAAAAAAAAAAAAAAAAAAAAAAA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2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0.00186 L -0.00547 0.00209 C -0.00495 -0.01226 -0.00612 -0.0199 -0.00273 -0.03078 C -0.00091 -0.03703 0.003 -0.04629 0.00638 -0.05023 C 0.00729 -0.05139 0.00807 -0.05254 0.00912 -0.05347 C 0.01055 -0.05486 0.01224 -0.05555 0.01367 -0.05671 C 0.02292 -0.06504 0.01445 -0.05833 0.02096 -0.06481 C 0.02279 -0.06666 0.02461 -0.06851 0.02643 -0.06967 C 0.0276 -0.0706 0.02891 -0.0706 0.03021 -0.07129 C 0.03177 -0.07222 0.03307 -0.07407 0.03477 -0.07453 C 0.03711 -0.07569 0.03958 -0.07569 0.04206 -0.07615 C 0.05417 -0.0787 0.05326 -0.07847 0.06953 -0.07939 L 0.10065 -0.08101 C 0.11315 -0.08055 0.12565 -0.08078 0.13815 -0.07939 C 0.1418 -0.07916 0.14909 -0.07615 0.14909 -0.07592 C 0.15677 -0.07176 0.14492 -0.07824 0.16185 -0.07291 C 0.1638 -0.07245 0.16745 -0.06967 0.16745 -0.06944 C 0.16914 -0.06666 0.16966 -0.06527 0.17201 -0.06319 C 0.17279 -0.0625 0.17383 -0.06226 0.17474 -0.06157 C 0.17565 -0.06064 0.17643 -0.05926 0.17747 -0.05833 C 0.17839 -0.05764 0.17943 -0.05787 0.18021 -0.05671 C 0.18112 -0.05555 0.18138 -0.05347 0.18203 -0.05185 C 0.18255 -0.05069 0.1832 -0.04976 0.18385 -0.04861 C 0.18594 -0.03426 0.18477 -0.04444 0.18477 -0.01782 " pathEditMode="relative" rAng="0" ptsTypes="AAAAAAAAAAAAAAAAAAAAAAAA">
                                      <p:cBhvr>
                                        <p:cTn id="3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8" y="-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0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64 0.00024 L 0.17864 0.00116 C 0.17929 -0.01551 0.17982 -0.03078 0.18047 -0.04652 C 0.18073 -0.05046 0.18099 -0.05393 0.18125 -0.05787 C 0.18164 -0.06273 0.1819 -0.06805 0.18216 -0.07338 C 0.18255 -0.09143 0.18346 -0.10902 0.18333 -0.12708 C 0.18242 -0.18958 0.18359 -0.14467 0.17955 -0.16713 C 0.17877 -0.17129 0.17877 -0.17662 0.17773 -0.18055 C 0.17669 -0.18402 0.17591 -0.18796 0.175 -0.19189 C 0.17435 -0.19467 0.17396 -0.19768 0.17317 -0.20092 C 0.17213 -0.20439 0.17005 -0.20694 0.16862 -0.20949 C 0.16771 -0.2125 0.16705 -0.21597 0.16601 -0.21828 C 0.16406 -0.22291 0.16263 -0.22314 0.16041 -0.22523 C 0.15924 -0.22777 0.1582 -0.23194 0.1569 -0.23426 C 0.15521 -0.23657 0.15338 -0.23703 0.15117 -0.23865 C 0.13815 -0.24838 0.15169 -0.23819 0.13867 -0.24537 C 0.12656 -0.25162 0.13763 -0.24745 0.12682 -0.25416 C 0.12513 -0.25532 0.1233 -0.25555 0.12135 -0.25648 C 0.0983 -0.26527 0.13528 -0.25092 0.10677 -0.26088 C 0.10508 -0.26134 0.1039 -0.26273 0.10221 -0.26319 C 0.09062 -0.26643 0.0733 -0.26666 0.06328 -0.26713 C 0.0306 -0.26574 0.00377 -0.26574 -0.0267 -0.26088 C -0.03138 -0.26018 -0.03972 -0.25902 -0.04492 -0.25648 C -0.0474 -0.25532 -0.04987 -0.25254 -0.05222 -0.25185 C -0.06276 -0.24976 -0.0612 -0.25069 -0.07031 -0.24745 C -0.07253 -0.24699 -0.07461 -0.24606 -0.07683 -0.24537 C -0.08516 -0.24097 -0.08203 -0.24236 -0.08854 -0.23634 C -0.09037 -0.23472 -0.09219 -0.23402 -0.09401 -0.23194 C -0.10821 -0.21713 -0.09662 -0.22685 -0.10391 -0.22083 L -0.11498 -0.20092 C -0.11602 -0.19861 -0.11745 -0.19676 -0.11862 -0.19398 C -0.12305 -0.18333 -0.11745 -0.19652 -0.12318 -0.18518 C -0.12383 -0.18356 -0.12409 -0.18171 -0.12487 -0.18055 C -0.12813 -0.17523 -0.12852 -0.17801 -0.13125 -0.17129 C -0.13321 -0.16736 -0.13451 -0.16157 -0.13672 -0.1581 C -0.13763 -0.15717 -0.13854 -0.15532 -0.13946 -0.1537 C -0.14011 -0.15254 -0.1405 -0.15023 -0.14128 -0.14907 C -0.14258 -0.14768 -0.1444 -0.14652 -0.14571 -0.14467 C -0.14727 -0.14305 -0.15313 -0.13264 -0.15495 -0.12939 C -0.15899 -0.1206 -0.15625 -0.12523 -0.15951 -0.11597 C -0.16003 -0.11435 -0.16068 -0.11273 -0.1612 -0.11134 C -0.16198 -0.10694 -0.16172 -0.10139 -0.16315 -0.09791 C -0.16524 -0.09236 -0.16784 -0.0868 -0.1694 -0.07986 C -0.16992 -0.07754 -0.17162 -0.0662 -0.17227 -0.06226 C -0.17253 -0.05926 -0.17253 -0.05601 -0.17305 -0.05324 C -0.17357 -0.05069 -0.17435 -0.04884 -0.17474 -0.04652 C -0.17643 -0.02801 -0.17435 -0.04189 -0.17943 -0.02639 C -0.18711 -0.00254 -0.18086 -0.01875 -0.18373 -0.01111 " pathEditMode="relative" rAng="0" ptsTypes="AAAAAAAAAAAAAAAAAAAAAAAAAAAAAAAAAAAAAAAAAAAAAAAA">
                                      <p:cBhvr>
                                        <p:cTn id="4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91" y="-1333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3" grpId="2"/>
      <p:bldP spid="44" grpId="0"/>
      <p:bldP spid="44" grpId="1"/>
      <p:bldP spid="44" grpId="2"/>
      <p:bldP spid="44" grpId="3"/>
      <p:bldP spid="15" grpId="0"/>
      <p:bldP spid="17" grpId="0"/>
      <p:bldP spid="18" grpId="0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79" y="1291773"/>
            <a:ext cx="39162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随机交换排名的其他使用场景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8" y="2084232"/>
            <a:ext cx="7362825" cy="31327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349839" y="997066"/>
            <a:ext cx="5686968" cy="2268772"/>
          </a:xfrm>
        </p:spPr>
        <p:txBody>
          <a:bodyPr/>
          <a:lstStyle/>
          <a:p>
            <a:r>
              <a:rPr lang="zh-CN" altLang="en-US" dirty="0"/>
              <a:t>如何实现随机排名的？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4462585" y="2453789"/>
            <a:ext cx="7054745" cy="2154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定义一个动态初始化的数组用于录入数据。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遍历数组中的每个元素，每次随机一个索引值，让当前元素与该索引位置处的元素进行交换。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遍历输出数组中的内容即可。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70673" y="33020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内存分配、数组内存图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两个变量指向同一个数组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Java </a:t>
            </a:r>
            <a:r>
              <a:rPr kumimoji="1" lang="zh-CN" altLang="en-US" dirty="0">
                <a:latin typeface="Consolas" panose="020B0609020204030204" pitchFamily="49" charset="0"/>
              </a:rPr>
              <a:t>内存分配介绍</a:t>
            </a:r>
          </a:p>
        </p:txBody>
      </p:sp>
      <p:sp>
        <p:nvSpPr>
          <p:cNvPr id="43" name="TextBox 3"/>
          <p:cNvSpPr txBox="1"/>
          <p:nvPr/>
        </p:nvSpPr>
        <p:spPr>
          <a:xfrm>
            <a:off x="731521" y="1909958"/>
            <a:ext cx="8718551" cy="1674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堆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方法区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本地方法栈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bg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寄存器</a:t>
            </a:r>
            <a:endParaRPr lang="en-US" altLang="zh-CN" sz="1400" b="1" dirty="0">
              <a:solidFill>
                <a:schemeClr val="bg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44" name="组合 43"/>
          <p:cNvGrpSpPr/>
          <p:nvPr/>
        </p:nvGrpSpPr>
        <p:grpSpPr bwMode="auto">
          <a:xfrm>
            <a:off x="8754534" y="1807634"/>
            <a:ext cx="3198284" cy="4790017"/>
            <a:chOff x="6565874" y="1354975"/>
            <a:chExt cx="2398614" cy="3592863"/>
          </a:xfrm>
        </p:grpSpPr>
        <p:sp>
          <p:nvSpPr>
            <p:cNvPr id="45" name="矩形 44"/>
            <p:cNvSpPr/>
            <p:nvPr/>
          </p:nvSpPr>
          <p:spPr bwMode="auto">
            <a:xfrm>
              <a:off x="6565874" y="1354975"/>
              <a:ext cx="2398614" cy="3592863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6" name="TextBox 2"/>
            <p:cNvSpPr txBox="1">
              <a:spLocks noChangeArrowheads="1"/>
            </p:cNvSpPr>
            <p:nvPr/>
          </p:nvSpPr>
          <p:spPr bwMode="auto">
            <a:xfrm>
              <a:off x="7296868" y="4489224"/>
              <a:ext cx="936625" cy="4410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047FFD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堆内存</a:t>
              </a:r>
            </a:p>
          </p:txBody>
        </p:sp>
      </p:grpSp>
      <p:grpSp>
        <p:nvGrpSpPr>
          <p:cNvPr id="47" name="组合 46"/>
          <p:cNvGrpSpPr/>
          <p:nvPr/>
        </p:nvGrpSpPr>
        <p:grpSpPr bwMode="auto">
          <a:xfrm>
            <a:off x="5941484" y="1797051"/>
            <a:ext cx="2360083" cy="4800601"/>
            <a:chOff x="4441895" y="1347668"/>
            <a:chExt cx="1771200" cy="3600177"/>
          </a:xfrm>
        </p:grpSpPr>
        <p:sp>
          <p:nvSpPr>
            <p:cNvPr id="48" name="矩形 47"/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49" name="TextBox 2"/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50" name="直接连接符 49"/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/>
          <p:cNvGrpSpPr/>
          <p:nvPr/>
        </p:nvGrpSpPr>
        <p:grpSpPr bwMode="auto">
          <a:xfrm>
            <a:off x="2672179" y="4730752"/>
            <a:ext cx="2816339" cy="1869016"/>
            <a:chOff x="1828154" y="3579862"/>
            <a:chExt cx="2442792" cy="1400643"/>
          </a:xfrm>
        </p:grpSpPr>
        <p:sp>
          <p:nvSpPr>
            <p:cNvPr id="54" name="矩形 53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62" name="TextBox 3"/>
          <p:cNvSpPr txBox="1"/>
          <p:nvPr/>
        </p:nvSpPr>
        <p:spPr>
          <a:xfrm>
            <a:off x="2805344" y="4885268"/>
            <a:ext cx="2522307" cy="46166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HelloWorld.class</a:t>
            </a:r>
            <a:endParaRPr lang="en-US" altLang="zh-CN" sz="1200" kern="1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50000"/>
                  <a:lumOff val="50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6" name="TextBox 3"/>
          <p:cNvSpPr txBox="1"/>
          <p:nvPr/>
        </p:nvSpPr>
        <p:spPr>
          <a:xfrm>
            <a:off x="6017684" y="1392768"/>
            <a:ext cx="2207683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400" b="1" kern="0" dirty="0">
                <a:solidFill>
                  <a:srgbClr val="00008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宋体" panose="02010600030101010101" pitchFamily="2" charset="-122"/>
              </a:rPr>
              <a:t>……</a:t>
            </a:r>
            <a:endParaRPr lang="zh-CN" altLang="zh-CN" sz="12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7" name="TextBox 3"/>
          <p:cNvSpPr txBox="1"/>
          <p:nvPr/>
        </p:nvSpPr>
        <p:spPr>
          <a:xfrm>
            <a:off x="6017684" y="5748868"/>
            <a:ext cx="2207683" cy="30777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400" b="1" kern="0" dirty="0">
                <a:solidFill>
                  <a:srgbClr val="00008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宋体" panose="02010600030101010101" pitchFamily="2" charset="-122"/>
              </a:rPr>
              <a:t>……</a:t>
            </a:r>
            <a:endParaRPr lang="zh-CN" altLang="zh-CN" sz="1200" kern="100" dirty="0">
              <a:latin typeface="思源黑体 CN Bold" panose="020B0800000000000000" pitchFamily="34" charset="-122"/>
              <a:ea typeface="思源黑体 CN Bold" panose="020B08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" name="TextBox 4"/>
          <p:cNvSpPr txBox="1"/>
          <p:nvPr/>
        </p:nvSpPr>
        <p:spPr>
          <a:xfrm>
            <a:off x="9341696" y="2946416"/>
            <a:ext cx="2118783" cy="129868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出来的东西会在这块内存中开辟空间并产生地址</a:t>
            </a:r>
          </a:p>
        </p:txBody>
      </p:sp>
      <p:sp>
        <p:nvSpPr>
          <p:cNvPr id="69" name="TextBox 4"/>
          <p:cNvSpPr txBox="1"/>
          <p:nvPr/>
        </p:nvSpPr>
        <p:spPr>
          <a:xfrm>
            <a:off x="6126360" y="3263779"/>
            <a:ext cx="2012949" cy="142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方法运行时所进入的内存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变量也是在这里</a:t>
            </a:r>
          </a:p>
        </p:txBody>
      </p:sp>
      <p:cxnSp>
        <p:nvCxnSpPr>
          <p:cNvPr id="70" name="肘形连接符 56"/>
          <p:cNvCxnSpPr>
            <a:stCxn id="62" idx="0"/>
            <a:endCxn id="66" idx="1"/>
          </p:cNvCxnSpPr>
          <p:nvPr/>
        </p:nvCxnSpPr>
        <p:spPr>
          <a:xfrm rot="5400000" flipH="1" flipV="1">
            <a:off x="3372786" y="2240370"/>
            <a:ext cx="3338611" cy="1951186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4"/>
          <p:cNvSpPr txBox="1"/>
          <p:nvPr/>
        </p:nvSpPr>
        <p:spPr>
          <a:xfrm>
            <a:off x="2689225" y="5715000"/>
            <a:ext cx="28956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字节码文件加载时进入的内存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22222E-6 L 2.22222E-6 0.6351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5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2.22222E-6 -0.63518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75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/>
      <p:bldP spid="69" grpId="0"/>
      <p:bldP spid="7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4"/>
          <p:cNvSpPr/>
          <p:nvPr/>
        </p:nvSpPr>
        <p:spPr>
          <a:xfrm>
            <a:off x="951787" y="1969862"/>
            <a:ext cx="2499942" cy="725981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任意多边形 3"/>
          <p:cNvSpPr/>
          <p:nvPr/>
        </p:nvSpPr>
        <p:spPr bwMode="auto">
          <a:xfrm>
            <a:off x="3014126" y="1969862"/>
            <a:ext cx="2519985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15" name="文本框 35"/>
          <p:cNvSpPr txBox="1">
            <a:spLocks noChangeArrowheads="1"/>
          </p:cNvSpPr>
          <p:nvPr/>
        </p:nvSpPr>
        <p:spPr bwMode="auto">
          <a:xfrm>
            <a:off x="3191064" y="2170594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怎么操作数组元素</a:t>
            </a:r>
          </a:p>
        </p:txBody>
      </p:sp>
      <p:sp>
        <p:nvSpPr>
          <p:cNvPr id="16" name="文本框 43"/>
          <p:cNvSpPr txBox="1">
            <a:spLocks noChangeArrowheads="1"/>
          </p:cNvSpPr>
          <p:nvPr/>
        </p:nvSpPr>
        <p:spPr bwMode="auto">
          <a:xfrm>
            <a:off x="939400" y="2170275"/>
            <a:ext cx="2391925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怎么定义数组存储数据</a:t>
            </a:r>
          </a:p>
        </p:txBody>
      </p:sp>
      <p:sp>
        <p:nvSpPr>
          <p:cNvPr id="18" name="任意多边形 10"/>
          <p:cNvSpPr/>
          <p:nvPr/>
        </p:nvSpPr>
        <p:spPr bwMode="auto">
          <a:xfrm>
            <a:off x="7212163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0" name="任意多边形 13"/>
          <p:cNvSpPr/>
          <p:nvPr/>
        </p:nvSpPr>
        <p:spPr bwMode="auto">
          <a:xfrm>
            <a:off x="5129781" y="1968911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noProof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4825734" y="2170275"/>
            <a:ext cx="3174996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怎么解决实际问题</a:t>
            </a:r>
          </a:p>
        </p:txBody>
      </p:sp>
      <p:sp>
        <p:nvSpPr>
          <p:cNvPr id="22" name="任意多边形 10"/>
          <p:cNvSpPr/>
          <p:nvPr/>
        </p:nvSpPr>
        <p:spPr bwMode="auto">
          <a:xfrm>
            <a:off x="9294545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3" name="文本框 46"/>
          <p:cNvSpPr txBox="1">
            <a:spLocks noChangeArrowheads="1"/>
          </p:cNvSpPr>
          <p:nvPr/>
        </p:nvSpPr>
        <p:spPr bwMode="auto">
          <a:xfrm>
            <a:off x="9559625" y="2150940"/>
            <a:ext cx="2130013" cy="33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数组使用的注意点</a:t>
            </a:r>
          </a:p>
        </p:txBody>
      </p:sp>
      <p:sp>
        <p:nvSpPr>
          <p:cNvPr id="28" name="文本框 35"/>
          <p:cNvSpPr txBox="1">
            <a:spLocks noChangeArrowheads="1"/>
          </p:cNvSpPr>
          <p:nvPr/>
        </p:nvSpPr>
        <p:spPr bwMode="auto">
          <a:xfrm>
            <a:off x="7219748" y="2191016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数组内存原理</a:t>
            </a:r>
          </a:p>
        </p:txBody>
      </p:sp>
      <p:cxnSp>
        <p:nvCxnSpPr>
          <p:cNvPr id="29" name="直接连接符 8"/>
          <p:cNvCxnSpPr/>
          <p:nvPr/>
        </p:nvCxnSpPr>
        <p:spPr>
          <a:xfrm>
            <a:off x="989657" y="4492949"/>
            <a:ext cx="1080451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13"/>
          <p:cNvSpPr txBox="1"/>
          <p:nvPr/>
        </p:nvSpPr>
        <p:spPr>
          <a:xfrm>
            <a:off x="5129568" y="2916997"/>
            <a:ext cx="2102163" cy="962628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怎么结合数组解决比如随机点名等一些实际业务</a:t>
            </a:r>
          </a:p>
        </p:txBody>
      </p:sp>
      <p:sp>
        <p:nvSpPr>
          <p:cNvPr id="34" name="文本框 13"/>
          <p:cNvSpPr txBox="1"/>
          <p:nvPr/>
        </p:nvSpPr>
        <p:spPr>
          <a:xfrm>
            <a:off x="7231731" y="2917316"/>
            <a:ext cx="1942371" cy="66716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数组在内存中具体是怎么去工作的</a:t>
            </a:r>
          </a:p>
        </p:txBody>
      </p:sp>
      <p:sp>
        <p:nvSpPr>
          <p:cNvPr id="35" name="文本框 13"/>
          <p:cNvSpPr txBox="1"/>
          <p:nvPr/>
        </p:nvSpPr>
        <p:spPr>
          <a:xfrm>
            <a:off x="9167341" y="2916997"/>
            <a:ext cx="2517899" cy="95371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避免入坑，同时可以在出现问题后立即排查问题所在</a:t>
            </a:r>
            <a:endParaRPr lang="zh-CN" altLang="en-US" b="1" dirty="0">
              <a:solidFill>
                <a:srgbClr val="AD2A26"/>
              </a:solidFill>
              <a:sym typeface="微软雅黑" panose="020B0503020204020204" pitchFamily="34" charset="-122"/>
            </a:endParaRPr>
          </a:p>
        </p:txBody>
      </p:sp>
      <p:sp>
        <p:nvSpPr>
          <p:cNvPr id="39" name="文本框 13"/>
          <p:cNvSpPr txBox="1"/>
          <p:nvPr/>
        </p:nvSpPr>
        <p:spPr>
          <a:xfrm>
            <a:off x="951865" y="2938145"/>
            <a:ext cx="2037080" cy="97472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在程序中如何去定义数组存储数据，具体格式是什么样的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2922680" y="2938211"/>
            <a:ext cx="2102163" cy="66716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怎么去获取，修改数组中的数据</a:t>
            </a:r>
          </a:p>
        </p:txBody>
      </p:sp>
      <p:sp>
        <p:nvSpPr>
          <p:cNvPr id="19" name="文本占位符 3"/>
          <p:cNvSpPr txBox="1"/>
          <p:nvPr/>
        </p:nvSpPr>
        <p:spPr>
          <a:xfrm>
            <a:off x="787079" y="1072893"/>
            <a:ext cx="373021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关于数组同学们需要学会什么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20" grpId="0" animBg="1"/>
      <p:bldP spid="21" grpId="0"/>
      <p:bldP spid="22" grpId="0" animBg="1"/>
      <p:bldP spid="23" grpId="0"/>
      <p:bldP spid="28" grpId="0"/>
      <p:bldP spid="33" grpId="0"/>
      <p:bldP spid="34" grpId="0"/>
      <p:bldP spid="35" grpId="0"/>
      <p:bldP spid="39" grpId="0"/>
      <p:bldP spid="4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5"/>
          <p:cNvGrpSpPr/>
          <p:nvPr/>
        </p:nvGrpSpPr>
        <p:grpSpPr bwMode="auto">
          <a:xfrm>
            <a:off x="8793908" y="1765739"/>
            <a:ext cx="3288917" cy="4638016"/>
            <a:chOff x="6535074" y="1507103"/>
            <a:chExt cx="2398614" cy="3592990"/>
          </a:xfrm>
        </p:grpSpPr>
        <p:sp>
          <p:nvSpPr>
            <p:cNvPr id="56" name="矩形 55"/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TextBox 2"/>
            <p:cNvSpPr txBox="1">
              <a:spLocks noChangeArrowheads="1"/>
            </p:cNvSpPr>
            <p:nvPr/>
          </p:nvSpPr>
          <p:spPr bwMode="auto">
            <a:xfrm>
              <a:off x="7334248" y="4597913"/>
              <a:ext cx="936625" cy="4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103" name="矩形 102"/>
          <p:cNvSpPr/>
          <p:nvPr/>
        </p:nvSpPr>
        <p:spPr>
          <a:xfrm>
            <a:off x="9037396" y="417836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44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809609" y="4180481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55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555853" y="4180481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66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59" name="组合 9"/>
          <p:cNvGrpSpPr/>
          <p:nvPr/>
        </p:nvGrpSpPr>
        <p:grpSpPr bwMode="auto">
          <a:xfrm>
            <a:off x="5905945" y="1760786"/>
            <a:ext cx="2248997" cy="4726522"/>
            <a:chOff x="4441895" y="1343892"/>
            <a:chExt cx="1771200" cy="3604420"/>
          </a:xfrm>
        </p:grpSpPr>
        <p:sp>
          <p:nvSpPr>
            <p:cNvPr id="60" name="矩形 59"/>
            <p:cNvSpPr/>
            <p:nvPr/>
          </p:nvSpPr>
          <p:spPr bwMode="auto">
            <a:xfrm>
              <a:off x="4445965" y="1343892"/>
              <a:ext cx="1728310" cy="3596868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61" name="TextBox 2"/>
            <p:cNvSpPr txBox="1">
              <a:spLocks noChangeArrowheads="1"/>
            </p:cNvSpPr>
            <p:nvPr/>
          </p:nvSpPr>
          <p:spPr bwMode="auto">
            <a:xfrm>
              <a:off x="4842600" y="4442681"/>
              <a:ext cx="935038" cy="455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448249" y="1347668"/>
              <a:ext cx="11119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184502" y="1351444"/>
              <a:ext cx="11120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441895" y="4944536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3"/>
          <p:cNvSpPr txBox="1"/>
          <p:nvPr/>
        </p:nvSpPr>
        <p:spPr>
          <a:xfrm>
            <a:off x="6125592" y="3438935"/>
            <a:ext cx="1831995" cy="230832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占位符 3"/>
          <p:cNvSpPr txBox="1"/>
          <p:nvPr/>
        </p:nvSpPr>
        <p:spPr>
          <a:xfrm>
            <a:off x="710880" y="940081"/>
            <a:ext cx="224333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Java</a:t>
            </a:r>
            <a:r>
              <a:rPr kumimoji="1" lang="zh-CN" altLang="en-US" dirty="0">
                <a:latin typeface="Consolas" panose="020B0609020204030204" pitchFamily="49" charset="0"/>
              </a:rPr>
              <a:t>内存分配介绍</a:t>
            </a:r>
          </a:p>
        </p:txBody>
      </p:sp>
      <p:grpSp>
        <p:nvGrpSpPr>
          <p:cNvPr id="53" name="组合 52"/>
          <p:cNvGrpSpPr/>
          <p:nvPr/>
        </p:nvGrpSpPr>
        <p:grpSpPr bwMode="auto">
          <a:xfrm>
            <a:off x="2709003" y="4806385"/>
            <a:ext cx="2646980" cy="1565323"/>
            <a:chOff x="1758344" y="3579862"/>
            <a:chExt cx="2479631" cy="1429310"/>
          </a:xfrm>
        </p:grpSpPr>
        <p:sp>
          <p:nvSpPr>
            <p:cNvPr id="54" name="矩形 53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55" name="TextBox 2"/>
            <p:cNvSpPr txBox="1">
              <a:spLocks noChangeArrowheads="1"/>
            </p:cNvSpPr>
            <p:nvPr/>
          </p:nvSpPr>
          <p:spPr bwMode="auto">
            <a:xfrm>
              <a:off x="1758344" y="4590139"/>
              <a:ext cx="2442792" cy="419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62" name="TextBox 3"/>
          <p:cNvSpPr txBox="1"/>
          <p:nvPr/>
        </p:nvSpPr>
        <p:spPr>
          <a:xfrm>
            <a:off x="2878571" y="4868907"/>
            <a:ext cx="1698622" cy="64633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755660" y="1610059"/>
            <a:ext cx="3748306" cy="263149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1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endParaRPr lang="en-US" altLang="zh-CN" sz="11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1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 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</a:t>
            </a:r>
            <a:r>
              <a:rPr lang="en-US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1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33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44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55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66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1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1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1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1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dirty="0">
              <a:latin typeface="Consolas" panose="020B0609020204030204" pitchFamily="49" charset="0"/>
            </a:endParaRPr>
          </a:p>
        </p:txBody>
      </p:sp>
      <p:cxnSp>
        <p:nvCxnSpPr>
          <p:cNvPr id="36" name="肘形连接符 56"/>
          <p:cNvCxnSpPr/>
          <p:nvPr/>
        </p:nvCxnSpPr>
        <p:spPr>
          <a:xfrm flipV="1">
            <a:off x="3373068" y="3599395"/>
            <a:ext cx="2807474" cy="180004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600240" y="5399439"/>
            <a:ext cx="1930161" cy="923330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44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55</a:t>
            </a:r>
          </a:p>
          <a:p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66</a:t>
            </a:r>
          </a:p>
        </p:txBody>
      </p:sp>
      <p:sp>
        <p:nvSpPr>
          <p:cNvPr id="89" name="矩形 88"/>
          <p:cNvSpPr/>
          <p:nvPr/>
        </p:nvSpPr>
        <p:spPr>
          <a:xfrm>
            <a:off x="755659" y="2595954"/>
            <a:ext cx="3748307" cy="63622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66" name="TextBox 3"/>
          <p:cNvSpPr txBox="1"/>
          <p:nvPr/>
        </p:nvSpPr>
        <p:spPr>
          <a:xfrm>
            <a:off x="6378003" y="5063086"/>
            <a:ext cx="1443352" cy="46166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67" name="连接符: 肘形 66"/>
          <p:cNvCxnSpPr/>
          <p:nvPr/>
        </p:nvCxnSpPr>
        <p:spPr>
          <a:xfrm rot="10800000" flipV="1">
            <a:off x="6773630" y="4197238"/>
            <a:ext cx="2239766" cy="663209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9023804" y="4195121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11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9796017" y="4197239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0542261" y="4197239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33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151620" y="4561205"/>
            <a:ext cx="2120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0       1       2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005658" y="3818311"/>
            <a:ext cx="171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length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297962" y="4691279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 err="1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</a:t>
            </a:r>
            <a:endParaRPr lang="zh-CN" altLang="en-US" dirty="0"/>
          </a:p>
        </p:txBody>
      </p:sp>
      <p:sp>
        <p:nvSpPr>
          <p:cNvPr id="97" name="TextBox 3"/>
          <p:cNvSpPr txBox="1"/>
          <p:nvPr/>
        </p:nvSpPr>
        <p:spPr>
          <a:xfrm>
            <a:off x="6395079" y="4084747"/>
            <a:ext cx="451812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10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321584" y="3727655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8952457" y="3825670"/>
            <a:ext cx="1120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5659" y="1988594"/>
            <a:ext cx="3748307" cy="2560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01" name="矩形 100"/>
          <p:cNvSpPr/>
          <p:nvPr/>
        </p:nvSpPr>
        <p:spPr>
          <a:xfrm>
            <a:off x="733474" y="2300089"/>
            <a:ext cx="3748307" cy="256061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02" name="矩形 101"/>
          <p:cNvSpPr/>
          <p:nvPr/>
        </p:nvSpPr>
        <p:spPr>
          <a:xfrm>
            <a:off x="742674" y="3269042"/>
            <a:ext cx="3748307" cy="63622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19974 0.1967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96" grpId="0" animBg="1"/>
      <p:bldP spid="62" grpId="0" animBg="1"/>
      <p:bldP spid="31" grpId="0" animBg="1"/>
      <p:bldP spid="85" grpId="0" animBg="1"/>
      <p:bldP spid="89" grpId="0" animBg="1"/>
      <p:bldP spid="89" grpId="1" animBg="1"/>
      <p:bldP spid="66" grpId="0" animBg="1"/>
      <p:bldP spid="72" grpId="0" animBg="1"/>
      <p:bldP spid="72" grpId="1" animBg="1"/>
      <p:bldP spid="78" grpId="0" animBg="1"/>
      <p:bldP spid="78" grpId="1" animBg="1"/>
      <p:bldP spid="79" grpId="0" animBg="1"/>
      <p:bldP spid="79" grpId="1" animBg="1"/>
      <p:bldP spid="90" grpId="0"/>
      <p:bldP spid="94" grpId="0"/>
      <p:bldP spid="95" grpId="0"/>
      <p:bldP spid="97" grpId="0" animBg="1"/>
      <p:bldP spid="98" grpId="0"/>
      <p:bldP spid="99" grpId="0"/>
      <p:bldP spid="99" grpId="1"/>
      <p:bldP spid="100" grpId="0" animBg="1"/>
      <p:bldP spid="100" grpId="1" animBg="1"/>
      <p:bldP spid="101" grpId="0" animBg="1"/>
      <p:bldP spid="101" grpId="1" animBg="1"/>
      <p:bldP spid="10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70673" y="33020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en-US" altLang="zh-CN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内存分配、数组内存图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两个变量指向同一个数组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5"/>
          <p:cNvGrpSpPr/>
          <p:nvPr/>
        </p:nvGrpSpPr>
        <p:grpSpPr bwMode="auto">
          <a:xfrm>
            <a:off x="8793908" y="1765739"/>
            <a:ext cx="3288917" cy="4638016"/>
            <a:chOff x="6535074" y="1507103"/>
            <a:chExt cx="2398614" cy="3592990"/>
          </a:xfrm>
        </p:grpSpPr>
        <p:sp>
          <p:nvSpPr>
            <p:cNvPr id="50" name="矩形 49"/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51" name="TextBox 2"/>
            <p:cNvSpPr txBox="1">
              <a:spLocks noChangeArrowheads="1"/>
            </p:cNvSpPr>
            <p:nvPr/>
          </p:nvSpPr>
          <p:spPr bwMode="auto">
            <a:xfrm>
              <a:off x="7334248" y="4597913"/>
              <a:ext cx="936625" cy="4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104" name="矩形 103"/>
          <p:cNvSpPr/>
          <p:nvPr/>
        </p:nvSpPr>
        <p:spPr>
          <a:xfrm>
            <a:off x="9818075" y="4180481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99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585855" y="1624713"/>
            <a:ext cx="4850264" cy="286232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arr1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{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33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arr2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99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sp>
        <p:nvSpPr>
          <p:cNvPr id="40" name="文本占位符 3"/>
          <p:cNvSpPr txBox="1"/>
          <p:nvPr/>
        </p:nvSpPr>
        <p:spPr>
          <a:xfrm>
            <a:off x="710880" y="940081"/>
            <a:ext cx="378955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两个数组变量指向同一个数组对象</a:t>
            </a:r>
          </a:p>
        </p:txBody>
      </p:sp>
      <p:sp>
        <p:nvSpPr>
          <p:cNvPr id="52" name="矩形 51"/>
          <p:cNvSpPr/>
          <p:nvPr/>
        </p:nvSpPr>
        <p:spPr>
          <a:xfrm>
            <a:off x="9037396" y="4178363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11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812274" y="4180481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0555853" y="4180481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33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55" name="组合 9"/>
          <p:cNvGrpSpPr/>
          <p:nvPr/>
        </p:nvGrpSpPr>
        <p:grpSpPr bwMode="auto">
          <a:xfrm>
            <a:off x="5905945" y="1760786"/>
            <a:ext cx="2248997" cy="4726522"/>
            <a:chOff x="4441895" y="1343892"/>
            <a:chExt cx="1771200" cy="3604420"/>
          </a:xfrm>
        </p:grpSpPr>
        <p:sp>
          <p:nvSpPr>
            <p:cNvPr id="56" name="矩形 55"/>
            <p:cNvSpPr/>
            <p:nvPr/>
          </p:nvSpPr>
          <p:spPr bwMode="auto">
            <a:xfrm>
              <a:off x="4445965" y="1343892"/>
              <a:ext cx="1728310" cy="3596868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57" name="TextBox 2"/>
            <p:cNvSpPr txBox="1">
              <a:spLocks noChangeArrowheads="1"/>
            </p:cNvSpPr>
            <p:nvPr/>
          </p:nvSpPr>
          <p:spPr bwMode="auto">
            <a:xfrm>
              <a:off x="4842600" y="4442681"/>
              <a:ext cx="935038" cy="455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4448249" y="1347668"/>
              <a:ext cx="11119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6184502" y="1351444"/>
              <a:ext cx="11120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H="1">
              <a:off x="4441895" y="4944536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3"/>
          <p:cNvSpPr txBox="1"/>
          <p:nvPr/>
        </p:nvSpPr>
        <p:spPr>
          <a:xfrm>
            <a:off x="6125592" y="3438935"/>
            <a:ext cx="1831995" cy="230832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64" name="组合 63"/>
          <p:cNvGrpSpPr/>
          <p:nvPr/>
        </p:nvGrpSpPr>
        <p:grpSpPr bwMode="auto">
          <a:xfrm>
            <a:off x="3189123" y="4826789"/>
            <a:ext cx="2646980" cy="1565323"/>
            <a:chOff x="1758344" y="3579862"/>
            <a:chExt cx="2479631" cy="1429310"/>
          </a:xfrm>
        </p:grpSpPr>
        <p:sp>
          <p:nvSpPr>
            <p:cNvPr id="68" name="矩形 67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69" name="TextBox 2"/>
            <p:cNvSpPr txBox="1">
              <a:spLocks noChangeArrowheads="1"/>
            </p:cNvSpPr>
            <p:nvPr/>
          </p:nvSpPr>
          <p:spPr bwMode="auto">
            <a:xfrm>
              <a:off x="1758344" y="4590139"/>
              <a:ext cx="2442792" cy="419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71" name="TextBox 3"/>
          <p:cNvSpPr txBox="1"/>
          <p:nvPr/>
        </p:nvSpPr>
        <p:spPr>
          <a:xfrm>
            <a:off x="3358691" y="4889311"/>
            <a:ext cx="1698622" cy="64633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Test2.class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</p:txBody>
      </p:sp>
      <p:cxnSp>
        <p:nvCxnSpPr>
          <p:cNvPr id="73" name="肘形连接符 56"/>
          <p:cNvCxnSpPr/>
          <p:nvPr/>
        </p:nvCxnSpPr>
        <p:spPr>
          <a:xfrm flipV="1">
            <a:off x="3791646" y="3599395"/>
            <a:ext cx="2388896" cy="1785405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3"/>
          <p:cNvSpPr txBox="1"/>
          <p:nvPr/>
        </p:nvSpPr>
        <p:spPr>
          <a:xfrm>
            <a:off x="6290635" y="4099465"/>
            <a:ext cx="1443352" cy="46166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cxnSp>
        <p:nvCxnSpPr>
          <p:cNvPr id="75" name="连接符: 肘形 74"/>
          <p:cNvCxnSpPr/>
          <p:nvPr/>
        </p:nvCxnSpPr>
        <p:spPr>
          <a:xfrm rot="10800000">
            <a:off x="6820656" y="3885994"/>
            <a:ext cx="2192740" cy="31124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9304020" y="4605020"/>
            <a:ext cx="21062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0       1        2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005658" y="3818311"/>
            <a:ext cx="171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length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6210594" y="3727658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arr1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8952457" y="3825670"/>
            <a:ext cx="1120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63669" y="2122270"/>
            <a:ext cx="4844665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86" name="矩形 85"/>
          <p:cNvSpPr/>
          <p:nvPr/>
        </p:nvSpPr>
        <p:spPr>
          <a:xfrm>
            <a:off x="572896" y="2554827"/>
            <a:ext cx="4844665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87" name="TextBox 3"/>
          <p:cNvSpPr txBox="1"/>
          <p:nvPr/>
        </p:nvSpPr>
        <p:spPr>
          <a:xfrm>
            <a:off x="6261687" y="5011433"/>
            <a:ext cx="1443352" cy="46166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181646" y="4639626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arr2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6339287" y="5103766"/>
            <a:ext cx="1612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cxnSp>
        <p:nvCxnSpPr>
          <p:cNvPr id="92" name="连接符: 肘形 91"/>
          <p:cNvCxnSpPr/>
          <p:nvPr/>
        </p:nvCxnSpPr>
        <p:spPr>
          <a:xfrm rot="10800000" flipV="1">
            <a:off x="6779874" y="4322853"/>
            <a:ext cx="2243930" cy="502980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03674" y="2943124"/>
            <a:ext cx="4844665" cy="485876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03" name="矩形 102"/>
          <p:cNvSpPr/>
          <p:nvPr/>
        </p:nvSpPr>
        <p:spPr>
          <a:xfrm>
            <a:off x="602630" y="3473607"/>
            <a:ext cx="4844665" cy="245670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116" name="矩形 115"/>
          <p:cNvSpPr/>
          <p:nvPr/>
        </p:nvSpPr>
        <p:spPr>
          <a:xfrm>
            <a:off x="571364" y="3722790"/>
            <a:ext cx="4844665" cy="36938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22" y="4994871"/>
            <a:ext cx="1543050" cy="11334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-0.2168 0.04977 " pathEditMode="relative" rAng="0" ptsTypes="AA">
                                      <p:cBhvr>
                                        <p:cTn id="75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46" y="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 animBg="1"/>
      <p:bldP spid="31" grpId="0" animBg="1"/>
      <p:bldP spid="52" grpId="0" animBg="1"/>
      <p:bldP spid="53" grpId="0" animBg="1"/>
      <p:bldP spid="53" grpId="1" animBg="1"/>
      <p:bldP spid="54" grpId="0" animBg="1"/>
      <p:bldP spid="62" grpId="0" animBg="1"/>
      <p:bldP spid="71" grpId="0" animBg="1"/>
      <p:bldP spid="74" grpId="0" animBg="1"/>
      <p:bldP spid="79" grpId="0"/>
      <p:bldP spid="80" grpId="0"/>
      <p:bldP spid="81" grpId="0"/>
      <p:bldP spid="84" grpId="0"/>
      <p:bldP spid="84" grpId="1"/>
      <p:bldP spid="85" grpId="0" animBg="1"/>
      <p:bldP spid="85" grpId="1" animBg="1"/>
      <p:bldP spid="86" grpId="0" animBg="1"/>
      <p:bldP spid="86" grpId="1" animBg="1"/>
      <p:bldP spid="87" grpId="0" animBg="1"/>
      <p:bldP spid="88" grpId="0"/>
      <p:bldP spid="91" grpId="0"/>
      <p:bldP spid="102" grpId="0" animBg="1"/>
      <p:bldP spid="102" grpId="1" animBg="1"/>
      <p:bldP spid="103" grpId="0" animBg="1"/>
      <p:bldP spid="103" grpId="1" animBg="1"/>
      <p:bldP spid="1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8591" y="588396"/>
            <a:ext cx="6116082" cy="455636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5"/>
          <p:cNvGrpSpPr/>
          <p:nvPr/>
        </p:nvGrpSpPr>
        <p:grpSpPr bwMode="auto">
          <a:xfrm>
            <a:off x="8793908" y="2577985"/>
            <a:ext cx="3288917" cy="3825769"/>
            <a:chOff x="6535074" y="1507103"/>
            <a:chExt cx="2398614" cy="3592990"/>
          </a:xfrm>
        </p:grpSpPr>
        <p:sp>
          <p:nvSpPr>
            <p:cNvPr id="56" name="矩形 55"/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58" name="TextBox 2"/>
            <p:cNvSpPr txBox="1">
              <a:spLocks noChangeArrowheads="1"/>
            </p:cNvSpPr>
            <p:nvPr/>
          </p:nvSpPr>
          <p:spPr bwMode="auto">
            <a:xfrm>
              <a:off x="7334248" y="4597913"/>
              <a:ext cx="936625" cy="455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103" name="矩形 102"/>
          <p:cNvSpPr/>
          <p:nvPr/>
        </p:nvSpPr>
        <p:spPr>
          <a:xfrm>
            <a:off x="9049459" y="418612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11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9809609" y="4180481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0526692" y="4173435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33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59" name="组合 9"/>
          <p:cNvGrpSpPr/>
          <p:nvPr/>
        </p:nvGrpSpPr>
        <p:grpSpPr bwMode="auto">
          <a:xfrm>
            <a:off x="5939036" y="2568849"/>
            <a:ext cx="2248997" cy="3917529"/>
            <a:chOff x="4441895" y="1343892"/>
            <a:chExt cx="1771200" cy="3604420"/>
          </a:xfrm>
        </p:grpSpPr>
        <p:sp>
          <p:nvSpPr>
            <p:cNvPr id="60" name="矩形 59"/>
            <p:cNvSpPr/>
            <p:nvPr/>
          </p:nvSpPr>
          <p:spPr bwMode="auto">
            <a:xfrm>
              <a:off x="4445965" y="1343892"/>
              <a:ext cx="1728310" cy="3596868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61" name="TextBox 2"/>
            <p:cNvSpPr txBox="1">
              <a:spLocks noChangeArrowheads="1"/>
            </p:cNvSpPr>
            <p:nvPr/>
          </p:nvSpPr>
          <p:spPr bwMode="auto">
            <a:xfrm>
              <a:off x="4842600" y="4442681"/>
              <a:ext cx="935038" cy="4556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0000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栈内存</a:t>
              </a:r>
              <a:endParaRPr lang="en-US" altLang="zh-CN" sz="2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4448249" y="1347668"/>
              <a:ext cx="11119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6184502" y="1351444"/>
              <a:ext cx="11120" cy="359686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H="1">
              <a:off x="4441895" y="4944536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extBox 3"/>
          <p:cNvSpPr txBox="1"/>
          <p:nvPr/>
        </p:nvSpPr>
        <p:spPr>
          <a:xfrm>
            <a:off x="6125592" y="3438935"/>
            <a:ext cx="1831995" cy="2308324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数组使用常见问题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823490" y="2747119"/>
            <a:ext cx="3914047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 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11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33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</a:t>
            </a: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//</a:t>
            </a:r>
            <a:r>
              <a:rPr lang="en-US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 </a:t>
            </a:r>
            <a:r>
              <a:rPr lang="en-US" altLang="zh-CN" sz="1600" i="1" dirty="0" err="1">
                <a:solidFill>
                  <a:srgbClr val="8C8C8C"/>
                </a:solidFill>
                <a:latin typeface="Arial Unicode MS"/>
                <a:ea typeface="JetBrains Mono"/>
              </a:rPr>
              <a:t>System.out.println</a:t>
            </a:r>
            <a:r>
              <a:rPr lang="en-US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(</a:t>
            </a:r>
            <a:r>
              <a:rPr lang="en-US" altLang="zh-CN" sz="1600" i="1" dirty="0" err="1">
                <a:solidFill>
                  <a:srgbClr val="8C8C8C"/>
                </a:solidFill>
                <a:latin typeface="Arial Unicode MS"/>
                <a:ea typeface="JetBrains Mono"/>
              </a:rPr>
              <a:t>arr</a:t>
            </a:r>
            <a:r>
              <a:rPr lang="en-US" altLang="zh-CN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[3])  // </a:t>
            </a:r>
            <a:r>
              <a:rPr lang="zh-CN" altLang="en-US" sz="1600" i="1" dirty="0">
                <a:solidFill>
                  <a:srgbClr val="8C8C8C"/>
                </a:solidFill>
                <a:latin typeface="Arial Unicode MS"/>
                <a:ea typeface="JetBrains Mono"/>
              </a:rPr>
              <a:t>出现异常 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sp>
        <p:nvSpPr>
          <p:cNvPr id="66" name="TextBox 3"/>
          <p:cNvSpPr txBox="1"/>
          <p:nvPr/>
        </p:nvSpPr>
        <p:spPr>
          <a:xfrm>
            <a:off x="6378003" y="5063086"/>
            <a:ext cx="1443352" cy="461665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283700" y="4604385"/>
            <a:ext cx="2011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0       1        2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581688" y="3808948"/>
            <a:ext cx="1713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length 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95" name="文本框 94"/>
          <p:cNvSpPr txBox="1"/>
          <p:nvPr/>
        </p:nvSpPr>
        <p:spPr>
          <a:xfrm>
            <a:off x="6297962" y="4691279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0" dirty="0" err="1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arr</a:t>
            </a:r>
            <a:endParaRPr lang="zh-CN" altLang="en-US" dirty="0"/>
          </a:p>
        </p:txBody>
      </p:sp>
      <p:sp>
        <p:nvSpPr>
          <p:cNvPr id="99" name="文本框 98"/>
          <p:cNvSpPr txBox="1"/>
          <p:nvPr/>
        </p:nvSpPr>
        <p:spPr>
          <a:xfrm>
            <a:off x="6462829" y="5124749"/>
            <a:ext cx="11206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null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20746" y="1438010"/>
            <a:ext cx="113145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：如果访问的元素位置超过最大索引，执行时会出现ArrayIndexOutOfBoundsException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数组索引越界异常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26069" y="1899241"/>
            <a:ext cx="110064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问题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：如果数组变量中没有存储数组的地址，而是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null,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在访问数组信息时会出现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NullPointerException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空指针异常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88923" y="4024474"/>
            <a:ext cx="4183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出现ArrayIndexOutOfBoundsException异常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3"/>
          <p:cNvSpPr txBox="1"/>
          <p:nvPr/>
        </p:nvSpPr>
        <p:spPr>
          <a:xfrm>
            <a:off x="778053" y="4750190"/>
            <a:ext cx="4889232" cy="102611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en-US" altLang="zh-CN" sz="14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null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4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4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</a:t>
            </a:r>
            <a:r>
              <a:rPr lang="en-US" altLang="zh-CN" sz="14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null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i="1" dirty="0" err="1">
                <a:solidFill>
                  <a:srgbClr val="8C8C8C"/>
                </a:solidFill>
                <a:latin typeface="Arial Unicode MS"/>
                <a:ea typeface="JetBrains Mono"/>
              </a:rPr>
              <a:t>System.out.println</a:t>
            </a:r>
            <a:r>
              <a:rPr lang="en-US" altLang="zh-CN" sz="1400" i="1" dirty="0">
                <a:solidFill>
                  <a:srgbClr val="8C8C8C"/>
                </a:solidFill>
                <a:latin typeface="Arial Unicode MS"/>
                <a:ea typeface="JetBrains Mono"/>
              </a:rPr>
              <a:t>(</a:t>
            </a:r>
            <a:r>
              <a:rPr lang="en-US" altLang="zh-CN" sz="1400" i="1" dirty="0" err="1">
                <a:solidFill>
                  <a:srgbClr val="8C8C8C"/>
                </a:solidFill>
                <a:latin typeface="Arial Unicode MS"/>
                <a:ea typeface="JetBrains Mono"/>
              </a:rPr>
              <a:t>arr.length</a:t>
            </a:r>
            <a:r>
              <a:rPr lang="en-US" altLang="zh-CN" sz="1400" i="1" dirty="0">
                <a:solidFill>
                  <a:srgbClr val="8C8C8C"/>
                </a:solidFill>
                <a:latin typeface="Arial Unicode MS"/>
                <a:ea typeface="JetBrains Mono"/>
              </a:rPr>
              <a:t>)  // </a:t>
            </a:r>
            <a:r>
              <a:rPr lang="zh-CN" altLang="en-US" sz="1400" i="1" dirty="0">
                <a:solidFill>
                  <a:srgbClr val="8C8C8C"/>
                </a:solidFill>
                <a:latin typeface="Arial Unicode MS"/>
                <a:ea typeface="JetBrains Mono"/>
              </a:rPr>
              <a:t>出现异常 </a:t>
            </a:r>
            <a:endParaRPr lang="zh-CN" altLang="zh-CN" sz="2400" dirty="0">
              <a:latin typeface="Consolas" panose="020B0609020204030204" pitchFamily="49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0880" y="5803860"/>
            <a:ext cx="41831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出现</a:t>
            </a:r>
            <a:r>
              <a:rPr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NullPointerException</a:t>
            </a:r>
            <a:r>
              <a:rPr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异常</a:t>
            </a:r>
            <a:endParaRPr lang="zh-CN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9" grpId="0"/>
      <p:bldP spid="41" grpId="0"/>
      <p:bldP spid="42" grpId="0"/>
      <p:bldP spid="44" grpId="0" animBg="1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64401" y="472698"/>
            <a:ext cx="4375544" cy="48867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024" y="1936355"/>
            <a:ext cx="4374807" cy="3258876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1522" y="979925"/>
            <a:ext cx="10749599" cy="517190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Debug</a:t>
            </a:r>
            <a:r>
              <a:rPr kumimoji="1" lang="zh-CN" altLang="en-US" dirty="0">
                <a:latin typeface="Consolas" panose="020B0609020204030204" pitchFamily="49" charset="0"/>
              </a:rPr>
              <a:t>工具</a:t>
            </a:r>
          </a:p>
        </p:txBody>
      </p:sp>
      <p:sp>
        <p:nvSpPr>
          <p:cNvPr id="29" name="文本占位符 3"/>
          <p:cNvSpPr txBox="1"/>
          <p:nvPr/>
        </p:nvSpPr>
        <p:spPr>
          <a:xfrm>
            <a:off x="731520" y="1419225"/>
            <a:ext cx="1035367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b="0" dirty="0"/>
              <a:t>IDEA</a:t>
            </a:r>
            <a:r>
              <a:rPr kumimoji="1" lang="zh-CN" altLang="en-US" sz="1600" b="0" dirty="0"/>
              <a:t>自带的断点调试</a:t>
            </a:r>
            <a:r>
              <a:rPr kumimoji="1" lang="en-US" altLang="zh-CN" sz="1600" b="0" dirty="0"/>
              <a:t>(</a:t>
            </a:r>
            <a:r>
              <a:rPr kumimoji="1" lang="zh-CN" altLang="en-US" sz="1600" b="0" dirty="0"/>
              <a:t>排错</a:t>
            </a:r>
            <a:r>
              <a:rPr kumimoji="1" lang="en-US" altLang="zh-CN" sz="1600" b="0" dirty="0"/>
              <a:t>)</a:t>
            </a:r>
            <a:r>
              <a:rPr kumimoji="1" lang="zh-CN" altLang="en-US" sz="1600" b="0" dirty="0"/>
              <a:t>工具，可以控制代码从断点开始一行一行的执行，然后详细观看程序执行的情况。</a:t>
            </a:r>
          </a:p>
        </p:txBody>
      </p:sp>
      <p:sp>
        <p:nvSpPr>
          <p:cNvPr id="32" name="文本占位符 3"/>
          <p:cNvSpPr txBox="1"/>
          <p:nvPr/>
        </p:nvSpPr>
        <p:spPr>
          <a:xfrm>
            <a:off x="710879" y="3026742"/>
            <a:ext cx="283823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Consolas" panose="020B0609020204030204" pitchFamily="49" charset="0"/>
              </a:rPr>
              <a:t>DEBUG</a:t>
            </a:r>
            <a:r>
              <a:rPr kumimoji="1" lang="zh-CN" altLang="en-US" dirty="0">
                <a:latin typeface="Consolas" panose="020B0609020204030204" pitchFamily="49" charset="0"/>
              </a:rPr>
              <a:t>工具基本使用步骤</a:t>
            </a:r>
          </a:p>
        </p:txBody>
      </p:sp>
      <p:sp>
        <p:nvSpPr>
          <p:cNvPr id="48" name="文本占位符 3"/>
          <p:cNvSpPr txBox="1"/>
          <p:nvPr/>
        </p:nvSpPr>
        <p:spPr>
          <a:xfrm>
            <a:off x="731522" y="3302167"/>
            <a:ext cx="6051570" cy="317514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1600" b="0" dirty="0"/>
              <a:t>在需要控制的代码行左侧，点击一下，形成断点</a:t>
            </a:r>
            <a:endParaRPr kumimoji="1" lang="en-US" altLang="zh-CN" sz="1600" b="0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1600" b="0" dirty="0"/>
              <a:t>选择使用</a:t>
            </a:r>
            <a:r>
              <a:rPr kumimoji="1" lang="en-US" altLang="zh-CN" sz="1600" b="0" dirty="0"/>
              <a:t>Debug</a:t>
            </a:r>
            <a:r>
              <a:rPr kumimoji="1" lang="zh-CN" altLang="en-US" sz="1600" b="0" dirty="0"/>
              <a:t>方式启动程序，启动后程序会在断点暂停</a:t>
            </a:r>
            <a:endParaRPr kumimoji="1" lang="en-US" altLang="zh-CN" sz="1600" b="0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r>
              <a:rPr kumimoji="1" lang="zh-CN" altLang="en-US" sz="1600" b="0" dirty="0"/>
              <a:t>控制代码一行一行的往下执行</a:t>
            </a:r>
            <a:endParaRPr kumimoji="1" lang="en-US" altLang="zh-CN" sz="1600" b="0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kumimoji="1" lang="en-US" altLang="zh-CN" sz="1600" b="0" dirty="0"/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</a:pPr>
            <a:endParaRPr kumimoji="1" lang="zh-CN" altLang="en-US" sz="1600" b="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25" y="5188875"/>
            <a:ext cx="4383799" cy="967676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 flipV="1">
            <a:off x="5326098" y="3186155"/>
            <a:ext cx="1779157" cy="731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6200741" y="4390619"/>
            <a:ext cx="33137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278262" y="4999479"/>
            <a:ext cx="2940176" cy="439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0970" y="1001959"/>
            <a:ext cx="5424406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</a:t>
            </a:r>
            <a:endParaRPr kumimoji="1" lang="en-US" altLang="zh-CN" sz="14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</a:t>
            </a:r>
            <a:endParaRPr kumimoji="1"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25109" y="1323267"/>
            <a:ext cx="4532142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数组的访问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数组的几个注意事项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25109" y="2760772"/>
            <a:ext cx="507218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动态初始化数组的元素默认值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3"/>
          <p:cNvSpPr txBox="1"/>
          <p:nvPr/>
        </p:nvSpPr>
        <p:spPr>
          <a:xfrm>
            <a:off x="725576" y="1116369"/>
            <a:ext cx="244533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静态初始化数组</a:t>
            </a:r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836811" y="3022827"/>
            <a:ext cx="4969796" cy="117064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完整格式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{元素1，元素2 ，元素3… 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scores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89.9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99.5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59.5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, 88.0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[]{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12, 24, 36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</a:p>
        </p:txBody>
      </p:sp>
      <p:sp>
        <p:nvSpPr>
          <p:cNvPr id="55" name="TextBox 3"/>
          <p:cNvSpPr txBox="1"/>
          <p:nvPr/>
        </p:nvSpPr>
        <p:spPr>
          <a:xfrm>
            <a:off x="697690" y="1558912"/>
            <a:ext cx="850055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定义数组的时候直接给数组赋值。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25576" y="2423622"/>
            <a:ext cx="2765590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b="1" dirty="0">
                <a:solidFill>
                  <a:srgbClr val="080808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静态初始化数组的</a:t>
            </a: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6811" y="4436768"/>
            <a:ext cx="4969796" cy="893643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简化格式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{ 元素1，元素2 ，元素3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36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6" grpId="0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占位符 3"/>
          <p:cNvSpPr txBox="1"/>
          <p:nvPr/>
        </p:nvSpPr>
        <p:spPr>
          <a:xfrm>
            <a:off x="725576" y="1116369"/>
            <a:ext cx="244533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数组的基本原理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632336" y="5306135"/>
            <a:ext cx="7385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注意：数组变量名中存储的是数组在内存中的地址，数组是引用类型。</a:t>
            </a:r>
            <a:endParaRPr kumimoji="0" lang="zh-CN" altLang="zh-CN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5" name="组合 5"/>
          <p:cNvGrpSpPr/>
          <p:nvPr/>
        </p:nvGrpSpPr>
        <p:grpSpPr bwMode="auto">
          <a:xfrm>
            <a:off x="2784358" y="2242338"/>
            <a:ext cx="6416144" cy="2223844"/>
            <a:chOff x="6521243" y="1622163"/>
            <a:chExt cx="2398614" cy="3592990"/>
          </a:xfrm>
        </p:grpSpPr>
        <p:sp>
          <p:nvSpPr>
            <p:cNvPr id="26" name="矩形 25"/>
            <p:cNvSpPr/>
            <p:nvPr/>
          </p:nvSpPr>
          <p:spPr bwMode="auto">
            <a:xfrm>
              <a:off x="6521243" y="162216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7286700" y="4386403"/>
              <a:ext cx="936625" cy="582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内存</a:t>
              </a:r>
            </a:p>
          </p:txBody>
        </p:sp>
      </p:grpSp>
      <p:sp>
        <p:nvSpPr>
          <p:cNvPr id="38" name="TextBox 3"/>
          <p:cNvSpPr txBox="1"/>
          <p:nvPr/>
        </p:nvSpPr>
        <p:spPr>
          <a:xfrm>
            <a:off x="3381318" y="3475486"/>
            <a:ext cx="1190682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cxnSp>
        <p:nvCxnSpPr>
          <p:cNvPr id="39" name="连接符: 肘形 38"/>
          <p:cNvCxnSpPr>
            <a:stCxn id="51" idx="3"/>
          </p:cNvCxnSpPr>
          <p:nvPr/>
        </p:nvCxnSpPr>
        <p:spPr>
          <a:xfrm flipV="1">
            <a:off x="4207118" y="3099374"/>
            <a:ext cx="1785312" cy="18805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034527" y="1465806"/>
            <a:ext cx="3923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ages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12, 24, 36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996288" y="308481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64640" y="3084810"/>
            <a:ext cx="735836" cy="34713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24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7500476" y="3084810"/>
            <a:ext cx="768351" cy="3492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36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71092" y="3102764"/>
            <a:ext cx="736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ages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5862031" y="2730617"/>
            <a:ext cx="163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62031" y="2728499"/>
            <a:ext cx="16384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20547 0.1090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73" y="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 animBg="1"/>
      <p:bldP spid="41" grpId="0" animBg="1"/>
      <p:bldP spid="42" grpId="0" animBg="1"/>
      <p:bldP spid="43" grpId="0" animBg="1"/>
      <p:bldP spid="51" grpId="0"/>
      <p:bldP spid="52" grpId="0"/>
      <p:bldP spid="15" grpId="0"/>
      <p:bldP spid="1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719043" y="1415897"/>
            <a:ext cx="6137585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数组的静态初始化的写法是什么样的？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5075018" y="2583540"/>
            <a:ext cx="5311628" cy="200163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{ 元素1，元素2 ，元素3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24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36, 48, 60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double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scores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89.9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99.5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59.5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完整格式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数据类型[]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数组名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{ 元素1，元素2 ，元素3… };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ages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[]{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12, 24, 36, 48, 60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占位符 3"/>
          <p:cNvSpPr txBox="1"/>
          <p:nvPr/>
        </p:nvSpPr>
        <p:spPr>
          <a:xfrm>
            <a:off x="4662040" y="4671147"/>
            <a:ext cx="6137585" cy="1760091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1600" dirty="0">
                <a:latin typeface="Consolas" panose="020B0609020204030204" pitchFamily="49" charset="0"/>
              </a:rPr>
              <a:t>2. </a:t>
            </a:r>
            <a:r>
              <a:rPr kumimoji="1" lang="zh-CN" altLang="en-US" sz="1600" dirty="0">
                <a:latin typeface="Consolas" panose="020B0609020204030204" pitchFamily="49" charset="0"/>
              </a:rPr>
              <a:t>数组是属于什么类型，数组变量名中存储的是什么？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5524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引用数据类型，存储的数组在内存中的地址信息。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0970" y="1001959"/>
            <a:ext cx="5424406" cy="455650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数组的定义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静态初始化数组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</a:t>
            </a:r>
            <a:endParaRPr kumimoji="1" lang="en-US" altLang="zh-CN" sz="14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数组的遍历</a:t>
            </a:r>
            <a:endParaRPr kumimoji="1" lang="en-US" altLang="zh-CN" sz="14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Debug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工具的使用</a:t>
            </a:r>
          </a:p>
          <a:p>
            <a:pPr>
              <a:buFont typeface="Wingdings" panose="05000000000000000000" pitchFamily="2" charset="2"/>
              <a:buChar char="Ø"/>
            </a:pPr>
            <a:endParaRPr lang="zh-CN" altLang="en-US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06059" y="1139165"/>
            <a:ext cx="4532142" cy="89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数组的访问</a:t>
            </a:r>
            <a:endParaRPr kumimoji="1"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数组的几个注意事项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3049" y="2602030"/>
            <a:ext cx="5072184" cy="46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24050" lvl="2" indent="-400050">
              <a:lnSpc>
                <a:spcPct val="200000"/>
              </a:lnSpc>
              <a:buFont typeface="Wingdings" panose="05000000000000000000" pitchFamily="2" charset="2"/>
              <a:buChar char="n"/>
            </a:pPr>
            <a:r>
              <a:rPr kumimoji="1"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动态初始化数组的元素默认值</a:t>
            </a:r>
            <a:endParaRPr kumimoji="1"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kzNDRhOTI4MGVmYmU5YjdhMDU4MzliNDNjNjI3ZTQ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3349</Words>
  <Application>Microsoft Office PowerPoint</Application>
  <PresentationFormat>宽屏</PresentationFormat>
  <Paragraphs>496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47</vt:i4>
      </vt:variant>
    </vt:vector>
  </HeadingPairs>
  <TitlesOfParts>
    <vt:vector size="71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思源黑体 CN Bold</vt:lpstr>
      <vt:lpstr>宋体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数组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Yang Alexis</cp:lastModifiedBy>
  <cp:revision>2139</cp:revision>
  <dcterms:created xsi:type="dcterms:W3CDTF">2020-03-31T02:23:00Z</dcterms:created>
  <dcterms:modified xsi:type="dcterms:W3CDTF">2022-08-17T04:04:37Z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070453BE74454BDF8B55535D41ECA03E</vt:lpwstr>
  </property>
  <property fmtid="{D5CDD505-2E9C-101B-9397-08002B2CF9AE}" pid="3" name="KSOProductBuildVer">
    <vt:lpwstr>2052-11.1.0.11636</vt:lpwstr>
  </property>
</Properties>
</file>